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1149" r:id="rId2"/>
    <p:sldId id="1025" r:id="rId3"/>
    <p:sldId id="1039" r:id="rId4"/>
    <p:sldId id="1029" r:id="rId5"/>
    <p:sldId id="1078" r:id="rId6"/>
    <p:sldId id="1034" r:id="rId7"/>
    <p:sldId id="592" r:id="rId8"/>
    <p:sldId id="593" r:id="rId9"/>
    <p:sldId id="1122" r:id="rId10"/>
    <p:sldId id="1123" r:id="rId11"/>
    <p:sldId id="1125" r:id="rId12"/>
    <p:sldId id="1126" r:id="rId13"/>
    <p:sldId id="1165" r:id="rId14"/>
    <p:sldId id="1166" r:id="rId15"/>
    <p:sldId id="1167" r:id="rId16"/>
  </p:sldIdLst>
  <p:sldSz cx="9144000" cy="5143500" type="screen16x9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>
          <p15:clr>
            <a:srgbClr val="A4A3A4"/>
          </p15:clr>
        </p15:guide>
        <p15:guide id="2" orient="horz" pos="84">
          <p15:clr>
            <a:srgbClr val="A4A3A4"/>
          </p15:clr>
        </p15:guide>
        <p15:guide id="3" pos="96">
          <p15:clr>
            <a:srgbClr val="A4A3A4"/>
          </p15:clr>
        </p15:guide>
        <p15:guide id="4" pos="5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5050"/>
    <a:srgbClr val="0000FF"/>
    <a:srgbClr val="00FFFF"/>
    <a:srgbClr val="66FFFF"/>
    <a:srgbClr val="FF00FF"/>
    <a:srgbClr val="CCFF33"/>
    <a:srgbClr val="FFFF99"/>
    <a:srgbClr val="99FFC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2" autoAdjust="0"/>
    <p:restoredTop sz="99756" autoAdjust="0"/>
  </p:normalViewPr>
  <p:slideViewPr>
    <p:cSldViewPr>
      <p:cViewPr varScale="1">
        <p:scale>
          <a:sx n="151" d="100"/>
          <a:sy n="151" d="100"/>
        </p:scale>
        <p:origin x="642" y="126"/>
      </p:cViewPr>
      <p:guideLst>
        <p:guide orient="horz" pos="3156"/>
        <p:guide orient="horz" pos="84"/>
        <p:guide pos="96"/>
        <p:guide pos="566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15C8-D4A1-4A74-921E-B35B0BF6FF3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F4D65-FC0D-4051-9488-354664E7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7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86E42-A414-4938-B835-66A11161105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86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86E42-A414-4938-B835-66A11161105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89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86E42-A414-4938-B835-66A11161105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927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86E42-A414-4938-B835-66A11161105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45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86E42-A414-4938-B835-66A11161105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76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3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159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4/25/2022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53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0928" y="2038350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Lec</a:t>
            </a:r>
            <a:r>
              <a:rPr lang="en-US" sz="4800" dirty="0" smtClean="0"/>
              <a:t> - 1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4208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531"/>
          <p:cNvGrpSpPr/>
          <p:nvPr/>
        </p:nvGrpSpPr>
        <p:grpSpPr>
          <a:xfrm>
            <a:off x="3983924" y="2257043"/>
            <a:ext cx="1947862" cy="1419222"/>
            <a:chOff x="1229299" y="3196397"/>
            <a:chExt cx="1617847" cy="14192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1" name="Group 107"/>
            <p:cNvGrpSpPr/>
            <p:nvPr/>
          </p:nvGrpSpPr>
          <p:grpSpPr>
            <a:xfrm>
              <a:off x="1229299" y="3196397"/>
              <a:ext cx="1617847" cy="1417634"/>
              <a:chOff x="1642408" y="3196397"/>
              <a:chExt cx="1167312" cy="1417634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1642408" y="3196397"/>
                <a:ext cx="105561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50507" y="4614031"/>
                <a:ext cx="105561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642408" y="3896485"/>
                <a:ext cx="1167312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</p:grpSp>
        <p:cxnSp>
          <p:nvCxnSpPr>
            <p:cNvPr id="82" name="Straight Arrow Connector 81"/>
            <p:cNvCxnSpPr/>
            <p:nvPr/>
          </p:nvCxnSpPr>
          <p:spPr>
            <a:xfrm>
              <a:off x="1392159" y="3196397"/>
              <a:ext cx="9144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83" name="Straight Arrow Connector 82"/>
            <p:cNvCxnSpPr/>
            <p:nvPr/>
          </p:nvCxnSpPr>
          <p:spPr>
            <a:xfrm>
              <a:off x="1464652" y="3896485"/>
              <a:ext cx="66419" cy="4893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>
            <a:xfrm>
              <a:off x="1467324" y="4614031"/>
              <a:ext cx="9144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88" name="Group 567"/>
          <p:cNvGrpSpPr/>
          <p:nvPr/>
        </p:nvGrpSpPr>
        <p:grpSpPr>
          <a:xfrm>
            <a:off x="4488098" y="2257045"/>
            <a:ext cx="1461580" cy="1430658"/>
            <a:chOff x="1334763" y="3191636"/>
            <a:chExt cx="1461580" cy="14306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9" name="Straight Connector 88"/>
            <p:cNvCxnSpPr/>
            <p:nvPr/>
          </p:nvCxnSpPr>
          <p:spPr>
            <a:xfrm flipH="1">
              <a:off x="1447240" y="3193544"/>
              <a:ext cx="1100138" cy="1419225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486656" y="3191636"/>
              <a:ext cx="1109934" cy="1430658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>
            <a:xfrm rot="10800000">
              <a:off x="1334763" y="3890141"/>
              <a:ext cx="1461580" cy="0"/>
            </a:xfrm>
            <a:prstGeom prst="lin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92" name="Group 572"/>
          <p:cNvGrpSpPr/>
          <p:nvPr/>
        </p:nvGrpSpPr>
        <p:grpSpPr>
          <a:xfrm>
            <a:off x="2051720" y="2278022"/>
            <a:ext cx="1622919" cy="1447800"/>
            <a:chOff x="341389" y="3200969"/>
            <a:chExt cx="2384809" cy="1447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3" name="Group 107"/>
            <p:cNvGrpSpPr/>
            <p:nvPr/>
          </p:nvGrpSpPr>
          <p:grpSpPr>
            <a:xfrm>
              <a:off x="341389" y="3200969"/>
              <a:ext cx="2384809" cy="1446212"/>
              <a:chOff x="1001760" y="3200969"/>
              <a:chExt cx="1720684" cy="1446212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1012389" y="3200969"/>
                <a:ext cx="16764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1046044" y="4647181"/>
                <a:ext cx="16764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001760" y="3901378"/>
                <a:ext cx="145057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</p:grpSp>
        <p:cxnSp>
          <p:nvCxnSpPr>
            <p:cNvPr id="94" name="Straight Arrow Connector 93"/>
            <p:cNvCxnSpPr/>
            <p:nvPr/>
          </p:nvCxnSpPr>
          <p:spPr>
            <a:xfrm>
              <a:off x="612725" y="3200969"/>
              <a:ext cx="9144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95" name="Straight Arrow Connector 94"/>
            <p:cNvCxnSpPr/>
            <p:nvPr/>
          </p:nvCxnSpPr>
          <p:spPr>
            <a:xfrm>
              <a:off x="633257" y="3899790"/>
              <a:ext cx="9144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96" name="Straight Arrow Connector 95"/>
            <p:cNvCxnSpPr/>
            <p:nvPr/>
          </p:nvCxnSpPr>
          <p:spPr>
            <a:xfrm>
              <a:off x="724697" y="4647181"/>
              <a:ext cx="91440" cy="1588"/>
            </a:xfrm>
            <a:prstGeom prst="straightConnector1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tailEnd type="stealth" w="lg" len="lg"/>
            </a:ln>
            <a:effectLst/>
          </p:spPr>
        </p:cxnSp>
      </p:grpSp>
      <p:cxnSp>
        <p:nvCxnSpPr>
          <p:cNvPr id="100" name="Straight Connector 99"/>
          <p:cNvCxnSpPr/>
          <p:nvPr/>
        </p:nvCxnSpPr>
        <p:spPr>
          <a:xfrm flipH="1" flipV="1">
            <a:off x="2963670" y="1737777"/>
            <a:ext cx="653174" cy="54245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1" name="Straight Connector 100"/>
          <p:cNvCxnSpPr/>
          <p:nvPr/>
        </p:nvCxnSpPr>
        <p:spPr>
          <a:xfrm flipH="1">
            <a:off x="2963670" y="3721041"/>
            <a:ext cx="660593" cy="470693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2" name="Straight Connector 101"/>
          <p:cNvCxnSpPr/>
          <p:nvPr/>
        </p:nvCxnSpPr>
        <p:spPr>
          <a:xfrm rot="10800000">
            <a:off x="2536155" y="2979095"/>
            <a:ext cx="85503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3" name="Rectangle 102"/>
          <p:cNvSpPr/>
          <p:nvPr/>
        </p:nvSpPr>
        <p:spPr>
          <a:xfrm>
            <a:off x="5906108" y="1737397"/>
            <a:ext cx="2770310" cy="841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CONVERGING </a:t>
            </a:r>
          </a:p>
          <a:p>
            <a:pPr algn="ctr">
              <a:lnSpc>
                <a:spcPts val="2000"/>
              </a:lnSpc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MIRROR</a:t>
            </a:r>
          </a:p>
        </p:txBody>
      </p:sp>
      <p:sp>
        <p:nvSpPr>
          <p:cNvPr id="104" name="Freeform 103"/>
          <p:cNvSpPr/>
          <p:nvPr/>
        </p:nvSpPr>
        <p:spPr>
          <a:xfrm>
            <a:off x="3419872" y="1743462"/>
            <a:ext cx="2534971" cy="2534971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9600" h="4419600">
                <a:moveTo>
                  <a:pt x="0" y="2209800"/>
                </a:moveTo>
                <a:cubicBezTo>
                  <a:pt x="1" y="1623724"/>
                  <a:pt x="232819" y="1061653"/>
                  <a:pt x="647238" y="647236"/>
                </a:cubicBezTo>
                <a:cubicBezTo>
                  <a:pt x="1061657" y="232819"/>
                  <a:pt x="1623729" y="2"/>
                  <a:pt x="2209804" y="3"/>
                </a:cubicBezTo>
                <a:cubicBezTo>
                  <a:pt x="2795880" y="4"/>
                  <a:pt x="3357951" y="232822"/>
                  <a:pt x="3772368" y="647241"/>
                </a:cubicBezTo>
                <a:cubicBezTo>
                  <a:pt x="4186785" y="1061660"/>
                  <a:pt x="4419602" y="1623732"/>
                  <a:pt x="4419601" y="2209807"/>
                </a:cubicBezTo>
                <a:cubicBezTo>
                  <a:pt x="4419601" y="2795883"/>
                  <a:pt x="4186783" y="3357954"/>
                  <a:pt x="3772365" y="3772372"/>
                </a:cubicBezTo>
                <a:cubicBezTo>
                  <a:pt x="3357947" y="4186790"/>
                  <a:pt x="2795875" y="4419607"/>
                  <a:pt x="2209800" y="4419607"/>
                </a:cubicBezTo>
                <a:cubicBezTo>
                  <a:pt x="1623724" y="4419607"/>
                  <a:pt x="1061653" y="4186789"/>
                  <a:pt x="647235" y="3772370"/>
                </a:cubicBezTo>
                <a:cubicBezTo>
                  <a:pt x="232817" y="3357952"/>
                  <a:pt x="0" y="2795880"/>
                  <a:pt x="1" y="2209804"/>
                </a:cubicBezTo>
                <a:cubicBezTo>
                  <a:pt x="1" y="2209803"/>
                  <a:pt x="0" y="2209801"/>
                  <a:pt x="0" y="2209800"/>
                </a:cubicBezTo>
                <a:close/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3429397" y="2103502"/>
            <a:ext cx="371240" cy="1792498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4419601 w 4419601"/>
              <a:gd name="connsiteY0" fmla="*/ 1562571 h 3810392"/>
              <a:gd name="connsiteX1" fmla="*/ 3772365 w 4419601"/>
              <a:gd name="connsiteY1" fmla="*/ 3125136 h 3810392"/>
              <a:gd name="connsiteX2" fmla="*/ 2209800 w 4419601"/>
              <a:gd name="connsiteY2" fmla="*/ 3772371 h 3810392"/>
              <a:gd name="connsiteX3" fmla="*/ 904875 w 4419601"/>
              <a:gd name="connsiteY3" fmla="*/ 3353263 h 3810392"/>
              <a:gd name="connsiteX4" fmla="*/ 647235 w 4419601"/>
              <a:gd name="connsiteY4" fmla="*/ 3125134 h 3810392"/>
              <a:gd name="connsiteX5" fmla="*/ 1 w 4419601"/>
              <a:gd name="connsiteY5" fmla="*/ 1562568 h 3810392"/>
              <a:gd name="connsiteX6" fmla="*/ 0 w 4419601"/>
              <a:gd name="connsiteY6" fmla="*/ 1562564 h 3810392"/>
              <a:gd name="connsiteX7" fmla="*/ 647238 w 4419601"/>
              <a:gd name="connsiteY7" fmla="*/ 0 h 3810392"/>
              <a:gd name="connsiteX0" fmla="*/ 3772365 w 3772365"/>
              <a:gd name="connsiteY0" fmla="*/ 3125136 h 3810392"/>
              <a:gd name="connsiteX1" fmla="*/ 2209800 w 3772365"/>
              <a:gd name="connsiteY1" fmla="*/ 3772371 h 3810392"/>
              <a:gd name="connsiteX2" fmla="*/ 904875 w 3772365"/>
              <a:gd name="connsiteY2" fmla="*/ 3353263 h 3810392"/>
              <a:gd name="connsiteX3" fmla="*/ 647235 w 3772365"/>
              <a:gd name="connsiteY3" fmla="*/ 3125134 h 3810392"/>
              <a:gd name="connsiteX4" fmla="*/ 1 w 3772365"/>
              <a:gd name="connsiteY4" fmla="*/ 1562568 h 3810392"/>
              <a:gd name="connsiteX5" fmla="*/ 0 w 3772365"/>
              <a:gd name="connsiteY5" fmla="*/ 1562564 h 3810392"/>
              <a:gd name="connsiteX6" fmla="*/ 647238 w 3772365"/>
              <a:gd name="connsiteY6" fmla="*/ 0 h 3810392"/>
              <a:gd name="connsiteX0" fmla="*/ 2209800 w 2209800"/>
              <a:gd name="connsiteY0" fmla="*/ 3772371 h 3810392"/>
              <a:gd name="connsiteX1" fmla="*/ 904875 w 2209800"/>
              <a:gd name="connsiteY1" fmla="*/ 3353263 h 3810392"/>
              <a:gd name="connsiteX2" fmla="*/ 647235 w 2209800"/>
              <a:gd name="connsiteY2" fmla="*/ 3125134 h 3810392"/>
              <a:gd name="connsiteX3" fmla="*/ 1 w 2209800"/>
              <a:gd name="connsiteY3" fmla="*/ 1562568 h 3810392"/>
              <a:gd name="connsiteX4" fmla="*/ 0 w 2209800"/>
              <a:gd name="connsiteY4" fmla="*/ 1562564 h 3810392"/>
              <a:gd name="connsiteX5" fmla="*/ 647238 w 2209800"/>
              <a:gd name="connsiteY5" fmla="*/ 0 h 3810392"/>
              <a:gd name="connsiteX0" fmla="*/ 904875 w 904875"/>
              <a:gd name="connsiteY0" fmla="*/ 3353263 h 3423583"/>
              <a:gd name="connsiteX1" fmla="*/ 647235 w 904875"/>
              <a:gd name="connsiteY1" fmla="*/ 3125134 h 3423583"/>
              <a:gd name="connsiteX2" fmla="*/ 1 w 904875"/>
              <a:gd name="connsiteY2" fmla="*/ 1562568 h 3423583"/>
              <a:gd name="connsiteX3" fmla="*/ 0 w 904875"/>
              <a:gd name="connsiteY3" fmla="*/ 1562564 h 3423583"/>
              <a:gd name="connsiteX4" fmla="*/ 647238 w 904875"/>
              <a:gd name="connsiteY4" fmla="*/ 0 h 3423583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238" h="3125134">
                <a:moveTo>
                  <a:pt x="647235" y="3125134"/>
                </a:moveTo>
                <a:cubicBezTo>
                  <a:pt x="363073" y="2861610"/>
                  <a:pt x="0" y="2148644"/>
                  <a:pt x="1" y="1562568"/>
                </a:cubicBezTo>
                <a:cubicBezTo>
                  <a:pt x="1" y="1562567"/>
                  <a:pt x="0" y="1562565"/>
                  <a:pt x="0" y="1562564"/>
                </a:cubicBezTo>
                <a:cubicBezTo>
                  <a:pt x="1" y="976488"/>
                  <a:pt x="232819" y="414417"/>
                  <a:pt x="647238" y="0"/>
                </a:cubicBezTo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H="1">
            <a:off x="3779912" y="1873339"/>
            <a:ext cx="11266" cy="2428795"/>
          </a:xfrm>
          <a:prstGeom prst="line">
            <a:avLst/>
          </a:prstGeom>
          <a:noFill/>
          <a:ln w="38100" cap="flat" cmpd="sng" algn="ctr">
            <a:solidFill>
              <a:srgbClr val="00FFFF"/>
            </a:solidFill>
            <a:prstDash val="sysDash"/>
          </a:ln>
          <a:effectLst/>
        </p:spPr>
      </p:cxnSp>
      <p:sp>
        <p:nvSpPr>
          <p:cNvPr id="107" name="Freeform 106"/>
          <p:cNvSpPr/>
          <p:nvPr/>
        </p:nvSpPr>
        <p:spPr>
          <a:xfrm>
            <a:off x="3796956" y="1737777"/>
            <a:ext cx="2163735" cy="2534975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0 w 4419602"/>
              <a:gd name="connsiteY0" fmla="*/ 2209798 h 4419605"/>
              <a:gd name="connsiteX1" fmla="*/ 647238 w 4419602"/>
              <a:gd name="connsiteY1" fmla="*/ 647234 h 4419605"/>
              <a:gd name="connsiteX2" fmla="*/ 2209804 w 4419602"/>
              <a:gd name="connsiteY2" fmla="*/ 1 h 4419605"/>
              <a:gd name="connsiteX3" fmla="*/ 3772368 w 4419602"/>
              <a:gd name="connsiteY3" fmla="*/ 647239 h 4419605"/>
              <a:gd name="connsiteX4" fmla="*/ 4419601 w 4419602"/>
              <a:gd name="connsiteY4" fmla="*/ 2209805 h 4419605"/>
              <a:gd name="connsiteX5" fmla="*/ 3772365 w 4419602"/>
              <a:gd name="connsiteY5" fmla="*/ 3772370 h 4419605"/>
              <a:gd name="connsiteX6" fmla="*/ 2209800 w 4419602"/>
              <a:gd name="connsiteY6" fmla="*/ 4419605 h 4419605"/>
              <a:gd name="connsiteX7" fmla="*/ 647235 w 4419602"/>
              <a:gd name="connsiteY7" fmla="*/ 3772368 h 4419605"/>
              <a:gd name="connsiteX8" fmla="*/ 1 w 4419602"/>
              <a:gd name="connsiteY8" fmla="*/ 2209802 h 4419605"/>
              <a:gd name="connsiteX9" fmla="*/ 91440 w 4419602"/>
              <a:gd name="connsiteY9" fmla="*/ 2301238 h 4419605"/>
              <a:gd name="connsiteX0" fmla="*/ 0 w 4419602"/>
              <a:gd name="connsiteY0" fmla="*/ 2209798 h 4419605"/>
              <a:gd name="connsiteX1" fmla="*/ 647238 w 4419602"/>
              <a:gd name="connsiteY1" fmla="*/ 647234 h 4419605"/>
              <a:gd name="connsiteX2" fmla="*/ 2209804 w 4419602"/>
              <a:gd name="connsiteY2" fmla="*/ 1 h 4419605"/>
              <a:gd name="connsiteX3" fmla="*/ 3772368 w 4419602"/>
              <a:gd name="connsiteY3" fmla="*/ 647239 h 4419605"/>
              <a:gd name="connsiteX4" fmla="*/ 4419601 w 4419602"/>
              <a:gd name="connsiteY4" fmla="*/ 2209805 h 4419605"/>
              <a:gd name="connsiteX5" fmla="*/ 3772365 w 4419602"/>
              <a:gd name="connsiteY5" fmla="*/ 3772370 h 4419605"/>
              <a:gd name="connsiteX6" fmla="*/ 2209800 w 4419602"/>
              <a:gd name="connsiteY6" fmla="*/ 4419605 h 4419605"/>
              <a:gd name="connsiteX7" fmla="*/ 647235 w 4419602"/>
              <a:gd name="connsiteY7" fmla="*/ 3772368 h 4419605"/>
              <a:gd name="connsiteX8" fmla="*/ 1 w 4419602"/>
              <a:gd name="connsiteY8" fmla="*/ 2209802 h 4419605"/>
              <a:gd name="connsiteX0" fmla="*/ 0 w 4419602"/>
              <a:gd name="connsiteY0" fmla="*/ 2209798 h 4419605"/>
              <a:gd name="connsiteX1" fmla="*/ 647238 w 4419602"/>
              <a:gd name="connsiteY1" fmla="*/ 647234 h 4419605"/>
              <a:gd name="connsiteX2" fmla="*/ 2209804 w 4419602"/>
              <a:gd name="connsiteY2" fmla="*/ 1 h 4419605"/>
              <a:gd name="connsiteX3" fmla="*/ 3772368 w 4419602"/>
              <a:gd name="connsiteY3" fmla="*/ 647239 h 4419605"/>
              <a:gd name="connsiteX4" fmla="*/ 4419601 w 4419602"/>
              <a:gd name="connsiteY4" fmla="*/ 2209805 h 4419605"/>
              <a:gd name="connsiteX5" fmla="*/ 3772365 w 4419602"/>
              <a:gd name="connsiteY5" fmla="*/ 3772370 h 4419605"/>
              <a:gd name="connsiteX6" fmla="*/ 2209800 w 4419602"/>
              <a:gd name="connsiteY6" fmla="*/ 4419605 h 4419605"/>
              <a:gd name="connsiteX7" fmla="*/ 647235 w 4419602"/>
              <a:gd name="connsiteY7" fmla="*/ 3772368 h 4419605"/>
              <a:gd name="connsiteX0" fmla="*/ 3 w 3772367"/>
              <a:gd name="connsiteY0" fmla="*/ 647234 h 4419605"/>
              <a:gd name="connsiteX1" fmla="*/ 1562569 w 3772367"/>
              <a:gd name="connsiteY1" fmla="*/ 1 h 4419605"/>
              <a:gd name="connsiteX2" fmla="*/ 3125133 w 3772367"/>
              <a:gd name="connsiteY2" fmla="*/ 647239 h 4419605"/>
              <a:gd name="connsiteX3" fmla="*/ 3772366 w 3772367"/>
              <a:gd name="connsiteY3" fmla="*/ 2209805 h 4419605"/>
              <a:gd name="connsiteX4" fmla="*/ 3125130 w 3772367"/>
              <a:gd name="connsiteY4" fmla="*/ 3772370 h 4419605"/>
              <a:gd name="connsiteX5" fmla="*/ 1562565 w 3772367"/>
              <a:gd name="connsiteY5" fmla="*/ 4419605 h 4419605"/>
              <a:gd name="connsiteX6" fmla="*/ 0 w 3772367"/>
              <a:gd name="connsiteY6" fmla="*/ 3772368 h 4419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72367" h="4419605">
                <a:moveTo>
                  <a:pt x="3" y="647234"/>
                </a:moveTo>
                <a:cubicBezTo>
                  <a:pt x="414422" y="232817"/>
                  <a:pt x="976494" y="0"/>
                  <a:pt x="1562569" y="1"/>
                </a:cubicBezTo>
                <a:cubicBezTo>
                  <a:pt x="2148645" y="2"/>
                  <a:pt x="2710716" y="232820"/>
                  <a:pt x="3125133" y="647239"/>
                </a:cubicBezTo>
                <a:cubicBezTo>
                  <a:pt x="3539550" y="1061658"/>
                  <a:pt x="3772367" y="1623730"/>
                  <a:pt x="3772366" y="2209805"/>
                </a:cubicBezTo>
                <a:cubicBezTo>
                  <a:pt x="3772366" y="2795881"/>
                  <a:pt x="3539548" y="3357952"/>
                  <a:pt x="3125130" y="3772370"/>
                </a:cubicBezTo>
                <a:cubicBezTo>
                  <a:pt x="2710712" y="4186788"/>
                  <a:pt x="2148640" y="4419605"/>
                  <a:pt x="1562565" y="4419605"/>
                </a:cubicBezTo>
                <a:cubicBezTo>
                  <a:pt x="976489" y="4419605"/>
                  <a:pt x="414418" y="4186787"/>
                  <a:pt x="0" y="3772368"/>
                </a:cubicBezTo>
              </a:path>
            </a:pathLst>
          </a:custGeom>
          <a:noFill/>
          <a:ln w="57150" cap="flat" cmpd="sng" algn="ctr">
            <a:solidFill>
              <a:srgbClr val="FF33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108" name="Group 417"/>
          <p:cNvGrpSpPr/>
          <p:nvPr/>
        </p:nvGrpSpPr>
        <p:grpSpPr>
          <a:xfrm flipH="1">
            <a:off x="3429216" y="2185035"/>
            <a:ext cx="475662" cy="1684992"/>
            <a:chOff x="1622964" y="2129735"/>
            <a:chExt cx="753904" cy="2937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9" name="Straight Connector 108"/>
            <p:cNvCxnSpPr/>
            <p:nvPr/>
          </p:nvCxnSpPr>
          <p:spPr>
            <a:xfrm>
              <a:off x="2197676" y="3598589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>
            <a:xfrm>
              <a:off x="2196297" y="3476184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>
            <a:xfrm>
              <a:off x="2187628" y="3720993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>
            <a:xfrm>
              <a:off x="2182534" y="3353780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>
            <a:xfrm>
              <a:off x="2182758" y="3843398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>
            <a:xfrm>
              <a:off x="2156090" y="3965802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>
            <a:xfrm>
              <a:off x="2161695" y="3231375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6" name="Straight Connector 115"/>
            <p:cNvCxnSpPr/>
            <p:nvPr/>
          </p:nvCxnSpPr>
          <p:spPr>
            <a:xfrm>
              <a:off x="2138502" y="3108971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7" name="Straight Connector 116"/>
            <p:cNvCxnSpPr/>
            <p:nvPr/>
          </p:nvCxnSpPr>
          <p:spPr>
            <a:xfrm>
              <a:off x="2132364" y="4088206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8" name="Straight Connector 117"/>
            <p:cNvCxnSpPr/>
            <p:nvPr/>
          </p:nvCxnSpPr>
          <p:spPr>
            <a:xfrm>
              <a:off x="2093931" y="4210611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9" name="Straight Connector 118"/>
            <p:cNvCxnSpPr/>
            <p:nvPr/>
          </p:nvCxnSpPr>
          <p:spPr>
            <a:xfrm>
              <a:off x="2056607" y="4333015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>
            <a:xfrm>
              <a:off x="2113080" y="2986566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>
            <a:xfrm>
              <a:off x="2070248" y="2864162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2025686" y="2741757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3" name="Straight Connector 122"/>
            <p:cNvCxnSpPr/>
            <p:nvPr/>
          </p:nvCxnSpPr>
          <p:spPr>
            <a:xfrm>
              <a:off x="1974776" y="2619353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4" name="Straight Connector 123"/>
            <p:cNvCxnSpPr/>
            <p:nvPr/>
          </p:nvCxnSpPr>
          <p:spPr>
            <a:xfrm>
              <a:off x="2005918" y="4455420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>
            <a:xfrm>
              <a:off x="1948878" y="4577824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>
            <a:xfrm>
              <a:off x="1879141" y="4700229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>
            <a:xfrm>
              <a:off x="1806337" y="4822633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>
            <a:xfrm>
              <a:off x="1724009" y="4945038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29" name="Straight Connector 128"/>
            <p:cNvCxnSpPr/>
            <p:nvPr/>
          </p:nvCxnSpPr>
          <p:spPr>
            <a:xfrm>
              <a:off x="1622964" y="5067437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0" name="Straight Connector 129"/>
            <p:cNvCxnSpPr/>
            <p:nvPr/>
          </p:nvCxnSpPr>
          <p:spPr>
            <a:xfrm>
              <a:off x="1903669" y="2496948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1" name="Straight Connector 130"/>
            <p:cNvCxnSpPr/>
            <p:nvPr/>
          </p:nvCxnSpPr>
          <p:spPr>
            <a:xfrm>
              <a:off x="1827802" y="2374544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>
            <a:xfrm>
              <a:off x="1743887" y="2252139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>
            <a:xfrm>
              <a:off x="1647493" y="2129735"/>
              <a:ext cx="1791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cxnSp>
        <p:nvCxnSpPr>
          <p:cNvPr id="134" name="Straight Connector 133"/>
          <p:cNvCxnSpPr/>
          <p:nvPr/>
        </p:nvCxnSpPr>
        <p:spPr>
          <a:xfrm>
            <a:off x="5580112" y="1853570"/>
            <a:ext cx="0" cy="2460647"/>
          </a:xfrm>
          <a:prstGeom prst="line">
            <a:avLst/>
          </a:prstGeom>
          <a:noFill/>
          <a:ln w="38100" cap="flat" cmpd="sng" algn="ctr">
            <a:solidFill>
              <a:srgbClr val="00FFFF"/>
            </a:solidFill>
            <a:prstDash val="sysDash"/>
          </a:ln>
          <a:effectLst/>
        </p:spPr>
      </p:cxnSp>
      <p:sp>
        <p:nvSpPr>
          <p:cNvPr id="135" name="Freeform 134"/>
          <p:cNvSpPr/>
          <p:nvPr/>
        </p:nvSpPr>
        <p:spPr>
          <a:xfrm>
            <a:off x="5571577" y="2097304"/>
            <a:ext cx="388523" cy="1815923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7" fmla="*/ 0 w 4419602"/>
              <a:gd name="connsiteY7" fmla="*/ 1562559 h 3810387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0" fmla="*/ 3127920 w 3775154"/>
              <a:gd name="connsiteY0" fmla="*/ 0 h 3810387"/>
              <a:gd name="connsiteX1" fmla="*/ 3775153 w 3775154"/>
              <a:gd name="connsiteY1" fmla="*/ 1562566 h 3810387"/>
              <a:gd name="connsiteX2" fmla="*/ 3127917 w 3775154"/>
              <a:gd name="connsiteY2" fmla="*/ 3125131 h 3810387"/>
              <a:gd name="connsiteX3" fmla="*/ 1565352 w 3775154"/>
              <a:gd name="connsiteY3" fmla="*/ 3772366 h 3810387"/>
              <a:gd name="connsiteX4" fmla="*/ 260427 w 3775154"/>
              <a:gd name="connsiteY4" fmla="*/ 3353258 h 3810387"/>
              <a:gd name="connsiteX5" fmla="*/ 2787 w 3775154"/>
              <a:gd name="connsiteY5" fmla="*/ 3125129 h 3810387"/>
              <a:gd name="connsiteX0" fmla="*/ 2867493 w 3514727"/>
              <a:gd name="connsiteY0" fmla="*/ 0 h 3810387"/>
              <a:gd name="connsiteX1" fmla="*/ 3514726 w 3514727"/>
              <a:gd name="connsiteY1" fmla="*/ 1562566 h 3810387"/>
              <a:gd name="connsiteX2" fmla="*/ 2867490 w 3514727"/>
              <a:gd name="connsiteY2" fmla="*/ 3125131 h 3810387"/>
              <a:gd name="connsiteX3" fmla="*/ 1304925 w 3514727"/>
              <a:gd name="connsiteY3" fmla="*/ 3772366 h 3810387"/>
              <a:gd name="connsiteX4" fmla="*/ 0 w 3514727"/>
              <a:gd name="connsiteY4" fmla="*/ 3353258 h 3810387"/>
              <a:gd name="connsiteX0" fmla="*/ 1562568 w 2209802"/>
              <a:gd name="connsiteY0" fmla="*/ 0 h 3772366"/>
              <a:gd name="connsiteX1" fmla="*/ 2209801 w 2209802"/>
              <a:gd name="connsiteY1" fmla="*/ 1562566 h 3772366"/>
              <a:gd name="connsiteX2" fmla="*/ 1562565 w 2209802"/>
              <a:gd name="connsiteY2" fmla="*/ 3125131 h 3772366"/>
              <a:gd name="connsiteX3" fmla="*/ 0 w 2209802"/>
              <a:gd name="connsiteY3" fmla="*/ 3772366 h 3772366"/>
              <a:gd name="connsiteX0" fmla="*/ 3 w 647237"/>
              <a:gd name="connsiteY0" fmla="*/ 0 h 3125131"/>
              <a:gd name="connsiteX1" fmla="*/ 647236 w 647237"/>
              <a:gd name="connsiteY1" fmla="*/ 1562566 h 3125131"/>
              <a:gd name="connsiteX2" fmla="*/ 0 w 647237"/>
              <a:gd name="connsiteY2" fmla="*/ 3125131 h 3125131"/>
              <a:gd name="connsiteX0" fmla="*/ 125231 w 647237"/>
              <a:gd name="connsiteY0" fmla="*/ 0 h 2949656"/>
              <a:gd name="connsiteX1" fmla="*/ 647236 w 647237"/>
              <a:gd name="connsiteY1" fmla="*/ 1387091 h 2949656"/>
              <a:gd name="connsiteX2" fmla="*/ 0 w 647237"/>
              <a:gd name="connsiteY2" fmla="*/ 2949656 h 2949656"/>
              <a:gd name="connsiteX0" fmla="*/ 125231 w 647237"/>
              <a:gd name="connsiteY0" fmla="*/ 0 h 2949656"/>
              <a:gd name="connsiteX1" fmla="*/ 647236 w 647237"/>
              <a:gd name="connsiteY1" fmla="*/ 1387091 h 2949656"/>
              <a:gd name="connsiteX2" fmla="*/ 0 w 647237"/>
              <a:gd name="connsiteY2" fmla="*/ 2949656 h 2949656"/>
              <a:gd name="connsiteX0" fmla="*/ 125231 w 647237"/>
              <a:gd name="connsiteY0" fmla="*/ 0 h 2949656"/>
              <a:gd name="connsiteX1" fmla="*/ 647236 w 647237"/>
              <a:gd name="connsiteY1" fmla="*/ 1387091 h 2949656"/>
              <a:gd name="connsiteX2" fmla="*/ 0 w 647237"/>
              <a:gd name="connsiteY2" fmla="*/ 2949656 h 2949656"/>
              <a:gd name="connsiteX0" fmla="*/ 154696 w 647237"/>
              <a:gd name="connsiteY0" fmla="*/ 0 h 2958430"/>
              <a:gd name="connsiteX1" fmla="*/ 647236 w 647237"/>
              <a:gd name="connsiteY1" fmla="*/ 1395865 h 2958430"/>
              <a:gd name="connsiteX2" fmla="*/ 0 w 647237"/>
              <a:gd name="connsiteY2" fmla="*/ 2958430 h 2958430"/>
              <a:gd name="connsiteX0" fmla="*/ 7369 w 499910"/>
              <a:gd name="connsiteY0" fmla="*/ 0 h 2782955"/>
              <a:gd name="connsiteX1" fmla="*/ 499909 w 499910"/>
              <a:gd name="connsiteY1" fmla="*/ 1395865 h 2782955"/>
              <a:gd name="connsiteX2" fmla="*/ 0 w 499910"/>
              <a:gd name="connsiteY2" fmla="*/ 2782955 h 2782955"/>
              <a:gd name="connsiteX0" fmla="*/ 7369 w 499910"/>
              <a:gd name="connsiteY0" fmla="*/ 0 h 2782955"/>
              <a:gd name="connsiteX1" fmla="*/ 499909 w 499910"/>
              <a:gd name="connsiteY1" fmla="*/ 1395865 h 2782955"/>
              <a:gd name="connsiteX2" fmla="*/ 0 w 499910"/>
              <a:gd name="connsiteY2" fmla="*/ 2782955 h 2782955"/>
              <a:gd name="connsiteX0" fmla="*/ 7369 w 499910"/>
              <a:gd name="connsiteY0" fmla="*/ 0 h 2782955"/>
              <a:gd name="connsiteX1" fmla="*/ 499909 w 499910"/>
              <a:gd name="connsiteY1" fmla="*/ 1395865 h 2782955"/>
              <a:gd name="connsiteX2" fmla="*/ 0 w 499910"/>
              <a:gd name="connsiteY2" fmla="*/ 2782955 h 2782955"/>
              <a:gd name="connsiteX0" fmla="*/ 7369 w 499910"/>
              <a:gd name="connsiteY0" fmla="*/ 0 h 2782955"/>
              <a:gd name="connsiteX1" fmla="*/ 499909 w 499910"/>
              <a:gd name="connsiteY1" fmla="*/ 1395865 h 2782955"/>
              <a:gd name="connsiteX2" fmla="*/ 0 w 499910"/>
              <a:gd name="connsiteY2" fmla="*/ 2782955 h 2782955"/>
              <a:gd name="connsiteX0" fmla="*/ 7369 w 499910"/>
              <a:gd name="connsiteY0" fmla="*/ 0 h 2782955"/>
              <a:gd name="connsiteX1" fmla="*/ 499909 w 499910"/>
              <a:gd name="connsiteY1" fmla="*/ 1395865 h 2782955"/>
              <a:gd name="connsiteX2" fmla="*/ 0 w 499910"/>
              <a:gd name="connsiteY2" fmla="*/ 2782955 h 278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910" h="2782955">
                <a:moveTo>
                  <a:pt x="7369" y="0"/>
                </a:moveTo>
                <a:cubicBezTo>
                  <a:pt x="296558" y="370551"/>
                  <a:pt x="499910" y="809790"/>
                  <a:pt x="499909" y="1395865"/>
                </a:cubicBezTo>
                <a:cubicBezTo>
                  <a:pt x="499909" y="1981941"/>
                  <a:pt x="200795" y="2605430"/>
                  <a:pt x="0" y="2782955"/>
                </a:cubicBezTo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136" name="Group 445"/>
          <p:cNvGrpSpPr/>
          <p:nvPr/>
        </p:nvGrpSpPr>
        <p:grpSpPr>
          <a:xfrm>
            <a:off x="5633721" y="2132077"/>
            <a:ext cx="451345" cy="1726630"/>
            <a:chOff x="1634430" y="2129735"/>
            <a:chExt cx="403801" cy="2937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37" name="Straight Connector 136"/>
            <p:cNvCxnSpPr/>
            <p:nvPr/>
          </p:nvCxnSpPr>
          <p:spPr>
            <a:xfrm>
              <a:off x="1945795" y="3598586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>
            <a:xfrm>
              <a:off x="1941379" y="3479225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>
            <a:xfrm>
              <a:off x="1946791" y="3720990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>
            <a:xfrm>
              <a:off x="1937381" y="3356821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1" name="Straight Connector 140"/>
            <p:cNvCxnSpPr/>
            <p:nvPr/>
          </p:nvCxnSpPr>
          <p:spPr>
            <a:xfrm>
              <a:off x="1940647" y="3843394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2" name="Straight Connector 141"/>
            <p:cNvCxnSpPr/>
            <p:nvPr/>
          </p:nvCxnSpPr>
          <p:spPr>
            <a:xfrm>
              <a:off x="1931582" y="3965799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3" name="Straight Connector 142"/>
            <p:cNvCxnSpPr/>
            <p:nvPr/>
          </p:nvCxnSpPr>
          <p:spPr>
            <a:xfrm>
              <a:off x="1924710" y="3231373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4" name="Straight Connector 143"/>
            <p:cNvCxnSpPr/>
            <p:nvPr/>
          </p:nvCxnSpPr>
          <p:spPr>
            <a:xfrm>
              <a:off x="1914815" y="3108969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>
            <a:xfrm>
              <a:off x="1916516" y="4088203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6" name="Straight Connector 145"/>
            <p:cNvCxnSpPr/>
            <p:nvPr/>
          </p:nvCxnSpPr>
          <p:spPr>
            <a:xfrm>
              <a:off x="1900983" y="4210607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>
            <a:xfrm>
              <a:off x="1878556" y="4333012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>
            <a:xfrm>
              <a:off x="1896448" y="2986565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9" name="Straight Connector 148"/>
            <p:cNvCxnSpPr/>
            <p:nvPr/>
          </p:nvCxnSpPr>
          <p:spPr>
            <a:xfrm>
              <a:off x="1876351" y="2864161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0" name="Straight Connector 149"/>
            <p:cNvCxnSpPr/>
            <p:nvPr/>
          </p:nvCxnSpPr>
          <p:spPr>
            <a:xfrm>
              <a:off x="1844759" y="2741756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1" name="Straight Connector 150"/>
            <p:cNvCxnSpPr/>
            <p:nvPr/>
          </p:nvCxnSpPr>
          <p:spPr>
            <a:xfrm>
              <a:off x="1813220" y="2619352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>
            <a:xfrm>
              <a:off x="1854915" y="4455416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3" name="Straight Connector 152"/>
            <p:cNvCxnSpPr/>
            <p:nvPr/>
          </p:nvCxnSpPr>
          <p:spPr>
            <a:xfrm>
              <a:off x="1826524" y="4577820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4" name="Straight Connector 153"/>
            <p:cNvCxnSpPr/>
            <p:nvPr/>
          </p:nvCxnSpPr>
          <p:spPr>
            <a:xfrm>
              <a:off x="1796639" y="4700224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>
            <a:xfrm>
              <a:off x="1758723" y="4822629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6" name="Straight Connector 155"/>
            <p:cNvCxnSpPr/>
            <p:nvPr/>
          </p:nvCxnSpPr>
          <p:spPr>
            <a:xfrm>
              <a:off x="1714484" y="4945033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7" name="Straight Connector 156"/>
            <p:cNvCxnSpPr/>
            <p:nvPr/>
          </p:nvCxnSpPr>
          <p:spPr>
            <a:xfrm>
              <a:off x="1662242" y="5067437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>
            <a:xfrm>
              <a:off x="1773638" y="2496948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9" name="Straight Connector 158"/>
            <p:cNvCxnSpPr/>
            <p:nvPr/>
          </p:nvCxnSpPr>
          <p:spPr>
            <a:xfrm>
              <a:off x="1735695" y="2374544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>
            <a:xfrm>
              <a:off x="1683466" y="2252139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61" name="Straight Connector 160"/>
            <p:cNvCxnSpPr/>
            <p:nvPr/>
          </p:nvCxnSpPr>
          <p:spPr>
            <a:xfrm>
              <a:off x="1634430" y="2129735"/>
              <a:ext cx="91440" cy="0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sp>
        <p:nvSpPr>
          <p:cNvPr id="162" name="Right Arrow 161"/>
          <p:cNvSpPr/>
          <p:nvPr/>
        </p:nvSpPr>
        <p:spPr>
          <a:xfrm>
            <a:off x="2917645" y="3322397"/>
            <a:ext cx="502227" cy="172070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95910" y="3191745"/>
            <a:ext cx="2067547" cy="3693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kern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Reflecting surface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4" name="Right Arrow 163"/>
          <p:cNvSpPr/>
          <p:nvPr/>
        </p:nvSpPr>
        <p:spPr>
          <a:xfrm flipH="1">
            <a:off x="3709733" y="3322397"/>
            <a:ext cx="502227" cy="172070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551596" y="2933045"/>
            <a:ext cx="1884500" cy="3693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kern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Opaque surface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6" name="Right Arrow 165"/>
          <p:cNvSpPr/>
          <p:nvPr/>
        </p:nvSpPr>
        <p:spPr>
          <a:xfrm>
            <a:off x="5280460" y="2579504"/>
            <a:ext cx="552450" cy="172070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815494" y="2207448"/>
            <a:ext cx="2052650" cy="3693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kern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Reflecting surface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8" name="Right Arrow 167"/>
          <p:cNvSpPr/>
          <p:nvPr/>
        </p:nvSpPr>
        <p:spPr>
          <a:xfrm flipH="1">
            <a:off x="6107782" y="2579504"/>
            <a:ext cx="552450" cy="172070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607274" y="2463542"/>
            <a:ext cx="1904918" cy="3693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 algn="ctr"/>
            <a:r>
              <a:rPr lang="en-US" b="1" kern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Opaque surface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398" y="1733550"/>
            <a:ext cx="2313454" cy="848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DIVERGING </a:t>
            </a:r>
          </a:p>
          <a:p>
            <a:pPr marL="0" marR="0" lvl="0" indent="0" algn="ctr" defTabSz="91440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MIRROR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60615" y="123478"/>
            <a:ext cx="4297138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Tw Cen MT" panose="020B0602020104020603" pitchFamily="34" charset="0"/>
              </a:rPr>
              <a:t>SPHERICAL MIRRORS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006208" y="1001078"/>
            <a:ext cx="2095500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Concave Mirror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957534" y="1011995"/>
            <a:ext cx="2095500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Convex Mirror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4" name="Freeform 173"/>
          <p:cNvSpPr/>
          <p:nvPr/>
        </p:nvSpPr>
        <p:spPr>
          <a:xfrm>
            <a:off x="2981326" y="811530"/>
            <a:ext cx="3057525" cy="283845"/>
          </a:xfrm>
          <a:custGeom>
            <a:avLst/>
            <a:gdLst>
              <a:gd name="connsiteX0" fmla="*/ 0 w 3057525"/>
              <a:gd name="connsiteY0" fmla="*/ 190500 h 190500"/>
              <a:gd name="connsiteX1" fmla="*/ 0 w 3057525"/>
              <a:gd name="connsiteY1" fmla="*/ 0 h 190500"/>
              <a:gd name="connsiteX2" fmla="*/ 3057525 w 3057525"/>
              <a:gd name="connsiteY2" fmla="*/ 0 h 190500"/>
              <a:gd name="connsiteX3" fmla="*/ 3057525 w 3057525"/>
              <a:gd name="connsiteY3" fmla="*/ 180975 h 190500"/>
              <a:gd name="connsiteX4" fmla="*/ 3057525 w 3057525"/>
              <a:gd name="connsiteY4" fmla="*/ 180975 h 190500"/>
              <a:gd name="connsiteX5" fmla="*/ 3057525 w 3057525"/>
              <a:gd name="connsiteY5" fmla="*/ 1809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7525" h="190500">
                <a:moveTo>
                  <a:pt x="0" y="190500"/>
                </a:moveTo>
                <a:lnTo>
                  <a:pt x="0" y="0"/>
                </a:lnTo>
                <a:lnTo>
                  <a:pt x="3057525" y="0"/>
                </a:lnTo>
                <a:lnTo>
                  <a:pt x="3057525" y="180975"/>
                </a:lnTo>
                <a:lnTo>
                  <a:pt x="3057525" y="180975"/>
                </a:lnTo>
                <a:lnTo>
                  <a:pt x="3057525" y="180975"/>
                </a:lnTo>
              </a:path>
            </a:pathLst>
          </a:cu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53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53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7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53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53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9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53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2" dur="50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2" dur="10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5" dur="10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1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0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5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1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1" fill="hold" grpId="0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6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04" grpId="0" animBg="1"/>
          <p:bldP spid="104" grpId="1" animBg="1"/>
          <p:bldP spid="104" grpId="2" animBg="1"/>
          <p:bldP spid="105" grpId="0" animBg="1"/>
          <p:bldP spid="107" grpId="0" animBg="1"/>
          <p:bldP spid="107" grpId="1" animBg="1"/>
          <p:bldP spid="107" grpId="2" animBg="1"/>
          <p:bldP spid="107" grpId="3" animBg="1"/>
          <p:bldP spid="107" grpId="4" animBg="1"/>
          <p:bldP spid="135" grpId="0" animBg="1"/>
          <p:bldP spid="162" grpId="0" animBg="1"/>
          <p:bldP spid="162" grpId="1" animBg="1"/>
          <p:bldP spid="163" grpId="0"/>
          <p:bldP spid="163" grpId="1"/>
          <p:bldP spid="164" grpId="0" animBg="1"/>
          <p:bldP spid="164" grpId="1" animBg="1"/>
          <p:bldP spid="165" grpId="0"/>
          <p:bldP spid="165" grpId="1"/>
          <p:bldP spid="166" grpId="0" animBg="1"/>
          <p:bldP spid="166" grpId="1" animBg="1"/>
          <p:bldP spid="167" grpId="0"/>
          <p:bldP spid="167" grpId="1"/>
          <p:bldP spid="168" grpId="0" animBg="1"/>
          <p:bldP spid="168" grpId="1" animBg="1"/>
          <p:bldP spid="169" grpId="0"/>
          <p:bldP spid="169" grpId="1"/>
          <p:bldP spid="1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1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1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5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53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9" dur="50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53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0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53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7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53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2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53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7" dur="50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9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53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2" dur="50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4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10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9" dur="10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2" dur="10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5" dur="10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1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3" grpId="0"/>
          <p:bldP spid="104" grpId="0" animBg="1"/>
          <p:bldP spid="104" grpId="1" animBg="1"/>
          <p:bldP spid="104" grpId="2" animBg="1"/>
          <p:bldP spid="105" grpId="0" animBg="1"/>
          <p:bldP spid="107" grpId="0" animBg="1"/>
          <p:bldP spid="107" grpId="1" animBg="1"/>
          <p:bldP spid="107" grpId="2" animBg="1"/>
          <p:bldP spid="107" grpId="3" animBg="1"/>
          <p:bldP spid="107" grpId="4" animBg="1"/>
          <p:bldP spid="135" grpId="0" animBg="1"/>
          <p:bldP spid="162" grpId="0" animBg="1"/>
          <p:bldP spid="162" grpId="1" animBg="1"/>
          <p:bldP spid="163" grpId="0"/>
          <p:bldP spid="163" grpId="1"/>
          <p:bldP spid="164" grpId="0" animBg="1"/>
          <p:bldP spid="164" grpId="1" animBg="1"/>
          <p:bldP spid="165" grpId="0"/>
          <p:bldP spid="165" grpId="1"/>
          <p:bldP spid="166" grpId="0" animBg="1"/>
          <p:bldP spid="166" grpId="1" animBg="1"/>
          <p:bldP spid="167" grpId="0"/>
          <p:bldP spid="167" grpId="1"/>
          <p:bldP spid="168" grpId="0" animBg="1"/>
          <p:bldP spid="168" grpId="1" animBg="1"/>
          <p:bldP spid="169" grpId="0"/>
          <p:bldP spid="169" grpId="1"/>
          <p:bldP spid="170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CBSE (X)\Light - Reflection and Refraction\Raw\900_Rizwana-Khan_Blue Blurred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ounded Rectangle 81"/>
          <p:cNvSpPr/>
          <p:nvPr/>
        </p:nvSpPr>
        <p:spPr>
          <a:xfrm>
            <a:off x="5412224" y="631653"/>
            <a:ext cx="3657600" cy="4221915"/>
          </a:xfrm>
          <a:prstGeom prst="roundRect">
            <a:avLst>
              <a:gd name="adj" fmla="val 5159"/>
            </a:avLst>
          </a:prstGeom>
          <a:gradFill>
            <a:gsLst>
              <a:gs pos="100000">
                <a:schemeClr val="tx1">
                  <a:lumMod val="0"/>
                  <a:alpha val="0"/>
                </a:schemeClr>
              </a:gs>
              <a:gs pos="0">
                <a:srgbClr val="D4DEFF">
                  <a:alpha val="37000"/>
                </a:srgbClr>
              </a:gs>
            </a:gsLst>
            <a:lin ang="54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:\MJ\Pooja mam (physics)\Light – Reflection and Refraction\sphere_png_by_virgolinedancer1-d8vbbw4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50" t="11240" r="9955" b="8706"/>
          <a:stretch/>
        </p:blipFill>
        <p:spPr bwMode="auto">
          <a:xfrm>
            <a:off x="6248400" y="994791"/>
            <a:ext cx="2148750" cy="217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27743" y="1788425"/>
            <a:ext cx="1196546" cy="518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Transparent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sphere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319838" y="1080426"/>
            <a:ext cx="2028634" cy="2053299"/>
          </a:xfrm>
          <a:prstGeom prst="ellipse">
            <a:avLst/>
          </a:prstGeom>
          <a:noFill/>
          <a:ln w="57150" cap="flat" cmpd="sng" algn="ctr">
            <a:solidFill>
              <a:srgbClr val="FF0066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u="sng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319092" y="1384591"/>
            <a:ext cx="309352" cy="1451902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4419601 w 4419601"/>
              <a:gd name="connsiteY0" fmla="*/ 1562571 h 3810392"/>
              <a:gd name="connsiteX1" fmla="*/ 3772365 w 4419601"/>
              <a:gd name="connsiteY1" fmla="*/ 3125136 h 3810392"/>
              <a:gd name="connsiteX2" fmla="*/ 2209800 w 4419601"/>
              <a:gd name="connsiteY2" fmla="*/ 3772371 h 3810392"/>
              <a:gd name="connsiteX3" fmla="*/ 904875 w 4419601"/>
              <a:gd name="connsiteY3" fmla="*/ 3353263 h 3810392"/>
              <a:gd name="connsiteX4" fmla="*/ 647235 w 4419601"/>
              <a:gd name="connsiteY4" fmla="*/ 3125134 h 3810392"/>
              <a:gd name="connsiteX5" fmla="*/ 1 w 4419601"/>
              <a:gd name="connsiteY5" fmla="*/ 1562568 h 3810392"/>
              <a:gd name="connsiteX6" fmla="*/ 0 w 4419601"/>
              <a:gd name="connsiteY6" fmla="*/ 1562564 h 3810392"/>
              <a:gd name="connsiteX7" fmla="*/ 647238 w 4419601"/>
              <a:gd name="connsiteY7" fmla="*/ 0 h 3810392"/>
              <a:gd name="connsiteX0" fmla="*/ 3772365 w 3772365"/>
              <a:gd name="connsiteY0" fmla="*/ 3125136 h 3810392"/>
              <a:gd name="connsiteX1" fmla="*/ 2209800 w 3772365"/>
              <a:gd name="connsiteY1" fmla="*/ 3772371 h 3810392"/>
              <a:gd name="connsiteX2" fmla="*/ 904875 w 3772365"/>
              <a:gd name="connsiteY2" fmla="*/ 3353263 h 3810392"/>
              <a:gd name="connsiteX3" fmla="*/ 647235 w 3772365"/>
              <a:gd name="connsiteY3" fmla="*/ 3125134 h 3810392"/>
              <a:gd name="connsiteX4" fmla="*/ 1 w 3772365"/>
              <a:gd name="connsiteY4" fmla="*/ 1562568 h 3810392"/>
              <a:gd name="connsiteX5" fmla="*/ 0 w 3772365"/>
              <a:gd name="connsiteY5" fmla="*/ 1562564 h 3810392"/>
              <a:gd name="connsiteX6" fmla="*/ 647238 w 3772365"/>
              <a:gd name="connsiteY6" fmla="*/ 0 h 3810392"/>
              <a:gd name="connsiteX0" fmla="*/ 2209800 w 2209800"/>
              <a:gd name="connsiteY0" fmla="*/ 3772371 h 3810392"/>
              <a:gd name="connsiteX1" fmla="*/ 904875 w 2209800"/>
              <a:gd name="connsiteY1" fmla="*/ 3353263 h 3810392"/>
              <a:gd name="connsiteX2" fmla="*/ 647235 w 2209800"/>
              <a:gd name="connsiteY2" fmla="*/ 3125134 h 3810392"/>
              <a:gd name="connsiteX3" fmla="*/ 1 w 2209800"/>
              <a:gd name="connsiteY3" fmla="*/ 1562568 h 3810392"/>
              <a:gd name="connsiteX4" fmla="*/ 0 w 2209800"/>
              <a:gd name="connsiteY4" fmla="*/ 1562564 h 3810392"/>
              <a:gd name="connsiteX5" fmla="*/ 647238 w 2209800"/>
              <a:gd name="connsiteY5" fmla="*/ 0 h 3810392"/>
              <a:gd name="connsiteX0" fmla="*/ 904875 w 904875"/>
              <a:gd name="connsiteY0" fmla="*/ 3353263 h 3423583"/>
              <a:gd name="connsiteX1" fmla="*/ 647235 w 904875"/>
              <a:gd name="connsiteY1" fmla="*/ 3125134 h 3423583"/>
              <a:gd name="connsiteX2" fmla="*/ 1 w 904875"/>
              <a:gd name="connsiteY2" fmla="*/ 1562568 h 3423583"/>
              <a:gd name="connsiteX3" fmla="*/ 0 w 904875"/>
              <a:gd name="connsiteY3" fmla="*/ 1562564 h 3423583"/>
              <a:gd name="connsiteX4" fmla="*/ 647238 w 904875"/>
              <a:gd name="connsiteY4" fmla="*/ 0 h 3423583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703617 w 703617"/>
              <a:gd name="connsiteY0" fmla="*/ 3125134 h 3125134"/>
              <a:gd name="connsiteX1" fmla="*/ 1 w 703617"/>
              <a:gd name="connsiteY1" fmla="*/ 1562568 h 3125134"/>
              <a:gd name="connsiteX2" fmla="*/ 0 w 703617"/>
              <a:gd name="connsiteY2" fmla="*/ 1562564 h 3125134"/>
              <a:gd name="connsiteX3" fmla="*/ 647238 w 703617"/>
              <a:gd name="connsiteY3" fmla="*/ 0 h 3125134"/>
              <a:gd name="connsiteX0" fmla="*/ 703742 w 703742"/>
              <a:gd name="connsiteY0" fmla="*/ 3125134 h 3125134"/>
              <a:gd name="connsiteX1" fmla="*/ 126 w 703742"/>
              <a:gd name="connsiteY1" fmla="*/ 1562568 h 3125134"/>
              <a:gd name="connsiteX2" fmla="*/ 647363 w 703742"/>
              <a:gd name="connsiteY2" fmla="*/ 0 h 3125134"/>
              <a:gd name="connsiteX0" fmla="*/ 703792 w 703792"/>
              <a:gd name="connsiteY0" fmla="*/ 3125134 h 3125134"/>
              <a:gd name="connsiteX1" fmla="*/ 176 w 703792"/>
              <a:gd name="connsiteY1" fmla="*/ 1562568 h 3125134"/>
              <a:gd name="connsiteX2" fmla="*/ 647413 w 703792"/>
              <a:gd name="connsiteY2" fmla="*/ 0 h 3125134"/>
              <a:gd name="connsiteX0" fmla="*/ 56379 w 56379"/>
              <a:gd name="connsiteY0" fmla="*/ 3125134 h 3125134"/>
              <a:gd name="connsiteX1" fmla="*/ 0 w 56379"/>
              <a:gd name="connsiteY1" fmla="*/ 0 h 3125134"/>
              <a:gd name="connsiteX0" fmla="*/ 611845 w 611845"/>
              <a:gd name="connsiteY0" fmla="*/ 3125134 h 3125134"/>
              <a:gd name="connsiteX1" fmla="*/ 555466 w 611845"/>
              <a:gd name="connsiteY1" fmla="*/ 0 h 3125134"/>
              <a:gd name="connsiteX0" fmla="*/ 696105 w 696105"/>
              <a:gd name="connsiteY0" fmla="*/ 3125134 h 3125134"/>
              <a:gd name="connsiteX1" fmla="*/ 639726 w 696105"/>
              <a:gd name="connsiteY1" fmla="*/ 0 h 3125134"/>
              <a:gd name="connsiteX0" fmla="*/ 664897 w 664897"/>
              <a:gd name="connsiteY0" fmla="*/ 3125134 h 3125134"/>
              <a:gd name="connsiteX1" fmla="*/ 608518 w 664897"/>
              <a:gd name="connsiteY1" fmla="*/ 0 h 3125134"/>
              <a:gd name="connsiteX0" fmla="*/ 686830 w 686830"/>
              <a:gd name="connsiteY0" fmla="*/ 3145636 h 3145636"/>
              <a:gd name="connsiteX1" fmla="*/ 599699 w 686830"/>
              <a:gd name="connsiteY1" fmla="*/ 0 h 3145636"/>
              <a:gd name="connsiteX0" fmla="*/ 661261 w 661261"/>
              <a:gd name="connsiteY0" fmla="*/ 3135386 h 3135386"/>
              <a:gd name="connsiteX1" fmla="*/ 610009 w 661261"/>
              <a:gd name="connsiteY1" fmla="*/ 0 h 3135386"/>
              <a:gd name="connsiteX0" fmla="*/ 649918 w 649918"/>
              <a:gd name="connsiteY0" fmla="*/ 3135386 h 3135386"/>
              <a:gd name="connsiteX1" fmla="*/ 598666 w 649918"/>
              <a:gd name="connsiteY1" fmla="*/ 0 h 3135386"/>
              <a:gd name="connsiteX0" fmla="*/ 681688 w 681688"/>
              <a:gd name="connsiteY0" fmla="*/ 3135386 h 3135386"/>
              <a:gd name="connsiteX1" fmla="*/ 630436 w 681688"/>
              <a:gd name="connsiteY1" fmla="*/ 0 h 3135386"/>
              <a:gd name="connsiteX0" fmla="*/ 656724 w 656724"/>
              <a:gd name="connsiteY0" fmla="*/ 3135386 h 3135386"/>
              <a:gd name="connsiteX1" fmla="*/ 605472 w 656724"/>
              <a:gd name="connsiteY1" fmla="*/ 0 h 3135386"/>
              <a:gd name="connsiteX0" fmla="*/ 638676 w 638676"/>
              <a:gd name="connsiteY0" fmla="*/ 3125136 h 3125136"/>
              <a:gd name="connsiteX1" fmla="*/ 613051 w 638676"/>
              <a:gd name="connsiteY1" fmla="*/ 0 h 3125136"/>
              <a:gd name="connsiteX0" fmla="*/ 686267 w 686267"/>
              <a:gd name="connsiteY0" fmla="*/ 3125136 h 3125136"/>
              <a:gd name="connsiteX1" fmla="*/ 660642 w 686267"/>
              <a:gd name="connsiteY1" fmla="*/ 0 h 3125136"/>
              <a:gd name="connsiteX0" fmla="*/ 672666 w 672666"/>
              <a:gd name="connsiteY0" fmla="*/ 3125136 h 3125136"/>
              <a:gd name="connsiteX1" fmla="*/ 647041 w 672666"/>
              <a:gd name="connsiteY1" fmla="*/ 0 h 3125136"/>
              <a:gd name="connsiteX0" fmla="*/ 665864 w 665864"/>
              <a:gd name="connsiteY0" fmla="*/ 3125136 h 3125136"/>
              <a:gd name="connsiteX1" fmla="*/ 640239 w 665864"/>
              <a:gd name="connsiteY1" fmla="*/ 0 h 3125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5864" h="3125136">
                <a:moveTo>
                  <a:pt x="665864" y="3125136"/>
                </a:moveTo>
                <a:cubicBezTo>
                  <a:pt x="416424" y="3016265"/>
                  <a:pt x="-683857" y="1472254"/>
                  <a:pt x="640239" y="0"/>
                </a:cubicBezTo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u="sng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8050022" y="1381417"/>
            <a:ext cx="300699" cy="1451899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7" fmla="*/ 0 w 4419602"/>
              <a:gd name="connsiteY7" fmla="*/ 1562559 h 3810387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0" fmla="*/ 3127920 w 3775154"/>
              <a:gd name="connsiteY0" fmla="*/ 0 h 3810387"/>
              <a:gd name="connsiteX1" fmla="*/ 3775153 w 3775154"/>
              <a:gd name="connsiteY1" fmla="*/ 1562566 h 3810387"/>
              <a:gd name="connsiteX2" fmla="*/ 3127917 w 3775154"/>
              <a:gd name="connsiteY2" fmla="*/ 3125131 h 3810387"/>
              <a:gd name="connsiteX3" fmla="*/ 1565352 w 3775154"/>
              <a:gd name="connsiteY3" fmla="*/ 3772366 h 3810387"/>
              <a:gd name="connsiteX4" fmla="*/ 260427 w 3775154"/>
              <a:gd name="connsiteY4" fmla="*/ 3353258 h 3810387"/>
              <a:gd name="connsiteX5" fmla="*/ 2787 w 3775154"/>
              <a:gd name="connsiteY5" fmla="*/ 3125129 h 3810387"/>
              <a:gd name="connsiteX0" fmla="*/ 2867493 w 3514727"/>
              <a:gd name="connsiteY0" fmla="*/ 0 h 3810387"/>
              <a:gd name="connsiteX1" fmla="*/ 3514726 w 3514727"/>
              <a:gd name="connsiteY1" fmla="*/ 1562566 h 3810387"/>
              <a:gd name="connsiteX2" fmla="*/ 2867490 w 3514727"/>
              <a:gd name="connsiteY2" fmla="*/ 3125131 h 3810387"/>
              <a:gd name="connsiteX3" fmla="*/ 1304925 w 3514727"/>
              <a:gd name="connsiteY3" fmla="*/ 3772366 h 3810387"/>
              <a:gd name="connsiteX4" fmla="*/ 0 w 3514727"/>
              <a:gd name="connsiteY4" fmla="*/ 3353258 h 3810387"/>
              <a:gd name="connsiteX0" fmla="*/ 1562568 w 2209802"/>
              <a:gd name="connsiteY0" fmla="*/ 0 h 3772366"/>
              <a:gd name="connsiteX1" fmla="*/ 2209801 w 2209802"/>
              <a:gd name="connsiteY1" fmla="*/ 1562566 h 3772366"/>
              <a:gd name="connsiteX2" fmla="*/ 1562565 w 2209802"/>
              <a:gd name="connsiteY2" fmla="*/ 3125131 h 3772366"/>
              <a:gd name="connsiteX3" fmla="*/ 0 w 2209802"/>
              <a:gd name="connsiteY3" fmla="*/ 3772366 h 3772366"/>
              <a:gd name="connsiteX0" fmla="*/ 3 w 647237"/>
              <a:gd name="connsiteY0" fmla="*/ 0 h 3125131"/>
              <a:gd name="connsiteX1" fmla="*/ 647236 w 647237"/>
              <a:gd name="connsiteY1" fmla="*/ 1562566 h 3125131"/>
              <a:gd name="connsiteX2" fmla="*/ 0 w 647237"/>
              <a:gd name="connsiteY2" fmla="*/ 3125131 h 312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237" h="3125131">
                <a:moveTo>
                  <a:pt x="3" y="0"/>
                </a:moveTo>
                <a:cubicBezTo>
                  <a:pt x="414420" y="414419"/>
                  <a:pt x="647237" y="976491"/>
                  <a:pt x="647236" y="1562566"/>
                </a:cubicBezTo>
                <a:cubicBezTo>
                  <a:pt x="647236" y="2148642"/>
                  <a:pt x="414418" y="2710713"/>
                  <a:pt x="0" y="3125131"/>
                </a:cubicBezTo>
              </a:path>
            </a:pathLst>
          </a:custGeom>
          <a:noFill/>
          <a:ln w="571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u="sng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6448" y="208859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735" y="457200"/>
            <a:ext cx="2401491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CENTRE OF CURVATURE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118" y="819150"/>
            <a:ext cx="5102682" cy="584775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centre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of curvature of a mirror is the 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centre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of the sphere of which the mirror is a part.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82826" y="20885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4735" y="1559922"/>
            <a:ext cx="1008456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POLE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5117" y="1903344"/>
            <a:ext cx="5108381" cy="692727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geometric 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centre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of the spherical  surface of the mirror is called the pole of the mirror.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4733" y="2775966"/>
            <a:ext cx="163294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PRINCIPAL AXIS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5118" y="3142757"/>
            <a:ext cx="5102682" cy="643253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It is a straight line joining the pole of the mirror to its 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centre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of curvature.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974421" y="2084387"/>
            <a:ext cx="1645920" cy="1588"/>
          </a:xfrm>
          <a:prstGeom prst="straightConnector1">
            <a:avLst/>
          </a:prstGeom>
          <a:noFill/>
          <a:ln w="25400" cap="flat" cmpd="sng" algn="ctr">
            <a:solidFill>
              <a:srgbClr val="FFFF00"/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34733" y="3911693"/>
            <a:ext cx="2390270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RADIUS OF CURVATURE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5118" y="4280040"/>
            <a:ext cx="5102682" cy="573315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radius of curvature of a mirror is the radius of the sphere of which the mirror is </a:t>
            </a:r>
            <a:r>
              <a:rPr lang="en-US" sz="1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 part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68741" y="208859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310438" y="2085975"/>
            <a:ext cx="1061424" cy="0"/>
          </a:xfrm>
          <a:prstGeom prst="line">
            <a:avLst/>
          </a:prstGeom>
          <a:noFill/>
          <a:ln w="38100" cap="flat" cmpd="sng" algn="ctr">
            <a:solidFill>
              <a:srgbClr val="FF2525"/>
            </a:solidFill>
            <a:prstDash val="solid"/>
          </a:ln>
          <a:effectLst/>
        </p:spPr>
      </p:cxnSp>
      <p:sp>
        <p:nvSpPr>
          <p:cNvPr id="24" name="Flowchart: Connector 23"/>
          <p:cNvSpPr/>
          <p:nvPr/>
        </p:nvSpPr>
        <p:spPr>
          <a:xfrm>
            <a:off x="7277055" y="2035093"/>
            <a:ext cx="91440" cy="91440"/>
          </a:xfrm>
          <a:prstGeom prst="flowChartConnector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8295472" y="2033587"/>
            <a:ext cx="91440" cy="91440"/>
          </a:xfrm>
          <a:prstGeom prst="flowChartConnector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077925" y="1417365"/>
            <a:ext cx="389640" cy="1397501"/>
            <a:chOff x="7669794" y="2975459"/>
            <a:chExt cx="471461" cy="1719434"/>
          </a:xfrm>
        </p:grpSpPr>
        <p:grpSp>
          <p:nvGrpSpPr>
            <p:cNvPr id="28" name="Group 376"/>
            <p:cNvGrpSpPr/>
            <p:nvPr/>
          </p:nvGrpSpPr>
          <p:grpSpPr>
            <a:xfrm rot="120000">
              <a:off x="7670095" y="2975459"/>
              <a:ext cx="471160" cy="812996"/>
              <a:chOff x="1471888" y="2232118"/>
              <a:chExt cx="376741" cy="1546144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rot="21480000">
                <a:off x="1742187" y="3778262"/>
                <a:ext cx="106442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3" name="Straight Connector 42"/>
              <p:cNvCxnSpPr/>
              <p:nvPr/>
            </p:nvCxnSpPr>
            <p:spPr>
              <a:xfrm rot="21480000">
                <a:off x="1740483" y="3635443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4" name="Straight Connector 43"/>
              <p:cNvCxnSpPr/>
              <p:nvPr/>
            </p:nvCxnSpPr>
            <p:spPr>
              <a:xfrm rot="21480000">
                <a:off x="1471888" y="2232118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5" name="Straight Connector 44"/>
              <p:cNvCxnSpPr/>
              <p:nvPr/>
            </p:nvCxnSpPr>
            <p:spPr>
              <a:xfrm rot="21480000">
                <a:off x="1511657" y="2371054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6" name="Straight Connector 45"/>
              <p:cNvCxnSpPr/>
              <p:nvPr/>
            </p:nvCxnSpPr>
            <p:spPr>
              <a:xfrm rot="21480000">
                <a:off x="1564790" y="2508837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7" name="Straight Connector 46"/>
              <p:cNvCxnSpPr/>
              <p:nvPr/>
            </p:nvCxnSpPr>
            <p:spPr>
              <a:xfrm rot="21480000">
                <a:off x="1602415" y="2648206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8" name="Straight Connector 47"/>
              <p:cNvCxnSpPr/>
              <p:nvPr/>
            </p:nvCxnSpPr>
            <p:spPr>
              <a:xfrm rot="21480000">
                <a:off x="1629590" y="2788370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>
              <a:xfrm rot="21480000">
                <a:off x="1656459" y="2928727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>
              <a:xfrm rot="21480000">
                <a:off x="1681430" y="3069279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51" name="Straight Connector 50"/>
              <p:cNvCxnSpPr/>
              <p:nvPr/>
            </p:nvCxnSpPr>
            <p:spPr>
              <a:xfrm rot="21480000">
                <a:off x="1702593" y="3210220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>
              <a:xfrm rot="21480000">
                <a:off x="1718351" y="3351550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53" name="Straight Connector 52"/>
              <p:cNvCxnSpPr/>
              <p:nvPr/>
            </p:nvCxnSpPr>
            <p:spPr>
              <a:xfrm rot="21480000">
                <a:off x="1729568" y="3493397"/>
                <a:ext cx="10644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  <p:grpSp>
          <p:nvGrpSpPr>
            <p:cNvPr id="29" name="Group 28"/>
            <p:cNvGrpSpPr/>
            <p:nvPr/>
          </p:nvGrpSpPr>
          <p:grpSpPr>
            <a:xfrm flipV="1">
              <a:off x="7669794" y="3868279"/>
              <a:ext cx="468398" cy="826614"/>
              <a:chOff x="7799818" y="3120119"/>
              <a:chExt cx="468398" cy="826614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8135104" y="3946733"/>
                <a:ext cx="133112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8125040" y="3871589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799818" y="3120119"/>
                <a:ext cx="133114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856045" y="3195278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911889" y="3270424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953827" y="3345568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995764" y="3420715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32561" y="3495860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062593" y="3571006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083102" y="3646151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8099768" y="3721297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114055" y="3796442"/>
                <a:ext cx="133113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</p:grpSp>
      <p:grpSp>
        <p:nvGrpSpPr>
          <p:cNvPr id="54" name="Group 353"/>
          <p:cNvGrpSpPr/>
          <p:nvPr/>
        </p:nvGrpSpPr>
        <p:grpSpPr>
          <a:xfrm flipH="1">
            <a:off x="6301097" y="1392868"/>
            <a:ext cx="387996" cy="1401129"/>
            <a:chOff x="1747869" y="2273783"/>
            <a:chExt cx="665065" cy="2687534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213210" y="3553998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>
            <a:xfrm>
              <a:off x="2213750" y="3433565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>
            <a:xfrm>
              <a:off x="2221642" y="3672841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>
            <a:xfrm>
              <a:off x="2197830" y="3322270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>
            <a:xfrm>
              <a:off x="2212456" y="3788703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>
            <a:xfrm>
              <a:off x="2202111" y="3904567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>
            <a:xfrm>
              <a:off x="2178916" y="3210975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>
              <a:off x="2120680" y="2971800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2153431" y="4139174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2177908" y="4026686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>
            <a:xfrm>
              <a:off x="2032079" y="4491980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>
            <a:xfrm>
              <a:off x="2086627" y="2855936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>
            <a:xfrm>
              <a:off x="2039477" y="2739163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1964190" y="2624864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1902956" y="2504995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>
              <a:off x="1971304" y="4609064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>
              <a:off x="1912342" y="4726148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>
            <a:xfrm>
              <a:off x="1832517" y="4841448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>
              <a:off x="1751781" y="4961317"/>
              <a:ext cx="191293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>
            <a:xfrm>
              <a:off x="1817919" y="2386910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1747869" y="2273783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2150320" y="3089193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>
            <a:xfrm>
              <a:off x="2081060" y="4377790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2125961" y="4259034"/>
              <a:ext cx="191292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81" name="Group 80"/>
          <p:cNvGrpSpPr/>
          <p:nvPr/>
        </p:nvGrpSpPr>
        <p:grpSpPr>
          <a:xfrm>
            <a:off x="157339" y="760335"/>
            <a:ext cx="2433461" cy="152400"/>
            <a:chOff x="457200" y="841867"/>
            <a:chExt cx="2433461" cy="1524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09600" y="918067"/>
              <a:ext cx="22810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Diamond 3"/>
            <p:cNvSpPr/>
            <p:nvPr/>
          </p:nvSpPr>
          <p:spPr>
            <a:xfrm>
              <a:off x="457200" y="841867"/>
              <a:ext cx="152400" cy="152400"/>
            </a:xfrm>
            <a:prstGeom prst="diamond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53309" y="1827699"/>
            <a:ext cx="975360" cy="152400"/>
            <a:chOff x="457200" y="841867"/>
            <a:chExt cx="975360" cy="1524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609600" y="918067"/>
              <a:ext cx="8229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Diamond 86"/>
            <p:cNvSpPr/>
            <p:nvPr/>
          </p:nvSpPr>
          <p:spPr>
            <a:xfrm>
              <a:off x="457200" y="841867"/>
              <a:ext cx="152400" cy="152400"/>
            </a:xfrm>
            <a:prstGeom prst="diamond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2400" y="3065949"/>
            <a:ext cx="1676400" cy="152400"/>
            <a:chOff x="457200" y="841867"/>
            <a:chExt cx="1676400" cy="152400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609600" y="918067"/>
              <a:ext cx="1524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Diamond 89"/>
            <p:cNvSpPr/>
            <p:nvPr/>
          </p:nvSpPr>
          <p:spPr>
            <a:xfrm>
              <a:off x="457200" y="841867"/>
              <a:ext cx="152400" cy="152400"/>
            </a:xfrm>
            <a:prstGeom prst="diamond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57339" y="4221649"/>
            <a:ext cx="2433461" cy="152400"/>
            <a:chOff x="457200" y="841867"/>
            <a:chExt cx="2433461" cy="15240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609600" y="918067"/>
              <a:ext cx="22810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Diamond 92"/>
            <p:cNvSpPr/>
            <p:nvPr/>
          </p:nvSpPr>
          <p:spPr>
            <a:xfrm>
              <a:off x="457200" y="841867"/>
              <a:ext cx="152400" cy="152400"/>
            </a:xfrm>
            <a:prstGeom prst="diamond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2894801" y="123478"/>
            <a:ext cx="3228769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COMMON TERMS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 p14:presetBounceEnd="3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grpId="0" nodeType="with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9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" presetClass="entr" presetSubtype="8" fill="hold" grpId="0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0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1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1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6" presetID="5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animBg="1"/>
          <p:bldP spid="7" grpId="0"/>
          <p:bldP spid="7" grpId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20" grpId="0"/>
          <p:bldP spid="21" grpId="0"/>
          <p:bldP spid="22" grpId="0"/>
          <p:bldP spid="24" grpId="0" animBg="1"/>
          <p:bldP spid="25" grpId="0" animBg="1"/>
          <p:bldP spid="9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9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6" presetID="53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2" grpId="0" animBg="1"/>
          <p:bldP spid="7" grpId="0"/>
          <p:bldP spid="7" grpId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20" grpId="0"/>
          <p:bldP spid="21" grpId="0"/>
          <p:bldP spid="22" grpId="0"/>
          <p:bldP spid="24" grpId="0" animBg="1"/>
          <p:bldP spid="25" grpId="0" animBg="1"/>
          <p:bldP spid="9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2" descr="D:\d drive\MJ WORK\Pooja mam (physics)\CBSE (X)\Light - Reflection and Refraction\Raw\900_Rizwana-Khan_Blue Blurred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ounded Rectangle 191"/>
          <p:cNvSpPr/>
          <p:nvPr/>
        </p:nvSpPr>
        <p:spPr>
          <a:xfrm>
            <a:off x="5105400" y="361951"/>
            <a:ext cx="4038600" cy="4491618"/>
          </a:xfrm>
          <a:prstGeom prst="roundRect">
            <a:avLst>
              <a:gd name="adj" fmla="val 5159"/>
            </a:avLst>
          </a:prstGeom>
          <a:gradFill>
            <a:gsLst>
              <a:gs pos="100000">
                <a:schemeClr val="tx1">
                  <a:lumMod val="0"/>
                  <a:alpha val="0"/>
                </a:schemeClr>
              </a:gs>
              <a:gs pos="0">
                <a:srgbClr val="D4DEFF">
                  <a:alpha val="37000"/>
                </a:srgbClr>
              </a:gs>
            </a:gsLst>
            <a:lin ang="5400000" scaled="0"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8472" y="361950"/>
            <a:ext cx="1873398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latin typeface="Berlin Sans FB Dem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b="0" dirty="0">
                <a:solidFill>
                  <a:schemeClr val="bg1"/>
                </a:solidFill>
                <a:latin typeface="Tw Cen MT" panose="020B0602020104020603" pitchFamily="34" charset="0"/>
              </a:rPr>
              <a:t>PRINCIPAL FOCUS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53145" y="1552514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endParaRPr lang="en-US" sz="20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488051" y="1633186"/>
            <a:ext cx="292608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grpSp>
        <p:nvGrpSpPr>
          <p:cNvPr id="9" name="Group 36"/>
          <p:cNvGrpSpPr/>
          <p:nvPr/>
        </p:nvGrpSpPr>
        <p:grpSpPr>
          <a:xfrm>
            <a:off x="5759831" y="1023853"/>
            <a:ext cx="2423160" cy="1217276"/>
            <a:chOff x="4876800" y="987660"/>
            <a:chExt cx="2423160" cy="1217276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876800" y="987660"/>
              <a:ext cx="2340864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>
            <a:xfrm>
              <a:off x="4876800" y="1283961"/>
              <a:ext cx="2404872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>
            <a:xfrm>
              <a:off x="4876800" y="1598612"/>
              <a:ext cx="242316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>
            <a:xfrm>
              <a:off x="4876800" y="2203348"/>
              <a:ext cx="2340864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>
              <a:off x="4876800" y="1911638"/>
              <a:ext cx="2404872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641200" y="991213"/>
              <a:ext cx="9144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>
            <a:xfrm>
              <a:off x="5638800" y="1284849"/>
              <a:ext cx="9144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>
              <a:off x="5638800" y="1594700"/>
              <a:ext cx="9144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>
              <a:off x="5638800" y="1910302"/>
              <a:ext cx="9144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>
            <a:xfrm>
              <a:off x="5639960" y="2202900"/>
              <a:ext cx="9144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sp>
        <p:nvSpPr>
          <p:cNvPr id="21" name="Flowchart: Connector 20"/>
          <p:cNvSpPr/>
          <p:nvPr/>
        </p:nvSpPr>
        <p:spPr>
          <a:xfrm>
            <a:off x="6581772" y="1590673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22" name="Group 56"/>
          <p:cNvGrpSpPr/>
          <p:nvPr/>
        </p:nvGrpSpPr>
        <p:grpSpPr>
          <a:xfrm flipH="1">
            <a:off x="6656978" y="1028700"/>
            <a:ext cx="1527048" cy="1212533"/>
            <a:chOff x="5773947" y="992507"/>
            <a:chExt cx="1527048" cy="1212533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5952210" y="995362"/>
              <a:ext cx="1225830" cy="120682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5931573" y="992507"/>
              <a:ext cx="1208370" cy="1212533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>
            <a:xfrm flipH="1">
              <a:off x="5818860" y="1281684"/>
              <a:ext cx="1456716" cy="637129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5804573" y="1281432"/>
              <a:ext cx="1461859" cy="628141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>
            <a:xfrm flipH="1">
              <a:off x="5773947" y="1596081"/>
              <a:ext cx="1527048" cy="294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</p:grpSp>
      <p:grpSp>
        <p:nvGrpSpPr>
          <p:cNvPr id="28" name="Group 163"/>
          <p:cNvGrpSpPr/>
          <p:nvPr/>
        </p:nvGrpSpPr>
        <p:grpSpPr>
          <a:xfrm rot="120000">
            <a:off x="7886721" y="790669"/>
            <a:ext cx="403682" cy="1675347"/>
            <a:chOff x="1744291" y="2210698"/>
            <a:chExt cx="582666" cy="268291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235517" y="35814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2227897" y="34290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>
              <a:off x="2231707" y="37322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>
              <a:off x="2207894" y="32766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>
              <a:off x="2214359" y="38846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>
            <a:xfrm>
              <a:off x="2187689" y="40370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2180818" y="31242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>
            <a:xfrm>
              <a:off x="2138908" y="29718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>
              <a:off x="2139009" y="41894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2081859" y="43418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>
              <a:off x="2025818" y="44737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2088528" y="28194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>
            <a:xfrm>
              <a:off x="2033216" y="26980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>
              <a:off x="1982416" y="25837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>
              <a:off x="1925266" y="24821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>
            <a:xfrm>
              <a:off x="1981368" y="458166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>
            <a:xfrm>
              <a:off x="1930568" y="46896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>
            <a:xfrm>
              <a:off x="1853328" y="4791744"/>
              <a:ext cx="91439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>
            <a:xfrm>
              <a:off x="1786132" y="4893610"/>
              <a:ext cx="91439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>
            <a:xfrm>
              <a:off x="1872879" y="238691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>
            <a:xfrm>
              <a:off x="1815729" y="2301185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>
              <a:off x="1744291" y="2210698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sp>
        <p:nvSpPr>
          <p:cNvPr id="51" name="Freeform 50"/>
          <p:cNvSpPr/>
          <p:nvPr/>
        </p:nvSpPr>
        <p:spPr>
          <a:xfrm>
            <a:off x="7846534" y="742950"/>
            <a:ext cx="357096" cy="1724207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7" fmla="*/ 0 w 4419602"/>
              <a:gd name="connsiteY7" fmla="*/ 1562559 h 3810387"/>
              <a:gd name="connsiteX0" fmla="*/ 3772368 w 4419602"/>
              <a:gd name="connsiteY0" fmla="*/ 0 h 3810387"/>
              <a:gd name="connsiteX1" fmla="*/ 4419601 w 4419602"/>
              <a:gd name="connsiteY1" fmla="*/ 1562566 h 3810387"/>
              <a:gd name="connsiteX2" fmla="*/ 3772365 w 4419602"/>
              <a:gd name="connsiteY2" fmla="*/ 3125131 h 3810387"/>
              <a:gd name="connsiteX3" fmla="*/ 2209800 w 4419602"/>
              <a:gd name="connsiteY3" fmla="*/ 3772366 h 3810387"/>
              <a:gd name="connsiteX4" fmla="*/ 904875 w 4419602"/>
              <a:gd name="connsiteY4" fmla="*/ 3353258 h 3810387"/>
              <a:gd name="connsiteX5" fmla="*/ 647235 w 4419602"/>
              <a:gd name="connsiteY5" fmla="*/ 3125129 h 3810387"/>
              <a:gd name="connsiteX6" fmla="*/ 1 w 4419602"/>
              <a:gd name="connsiteY6" fmla="*/ 1562563 h 3810387"/>
              <a:gd name="connsiteX0" fmla="*/ 3127920 w 3775154"/>
              <a:gd name="connsiteY0" fmla="*/ 0 h 3810387"/>
              <a:gd name="connsiteX1" fmla="*/ 3775153 w 3775154"/>
              <a:gd name="connsiteY1" fmla="*/ 1562566 h 3810387"/>
              <a:gd name="connsiteX2" fmla="*/ 3127917 w 3775154"/>
              <a:gd name="connsiteY2" fmla="*/ 3125131 h 3810387"/>
              <a:gd name="connsiteX3" fmla="*/ 1565352 w 3775154"/>
              <a:gd name="connsiteY3" fmla="*/ 3772366 h 3810387"/>
              <a:gd name="connsiteX4" fmla="*/ 260427 w 3775154"/>
              <a:gd name="connsiteY4" fmla="*/ 3353258 h 3810387"/>
              <a:gd name="connsiteX5" fmla="*/ 2787 w 3775154"/>
              <a:gd name="connsiteY5" fmla="*/ 3125129 h 3810387"/>
              <a:gd name="connsiteX0" fmla="*/ 2867493 w 3514727"/>
              <a:gd name="connsiteY0" fmla="*/ 0 h 3810387"/>
              <a:gd name="connsiteX1" fmla="*/ 3514726 w 3514727"/>
              <a:gd name="connsiteY1" fmla="*/ 1562566 h 3810387"/>
              <a:gd name="connsiteX2" fmla="*/ 2867490 w 3514727"/>
              <a:gd name="connsiteY2" fmla="*/ 3125131 h 3810387"/>
              <a:gd name="connsiteX3" fmla="*/ 1304925 w 3514727"/>
              <a:gd name="connsiteY3" fmla="*/ 3772366 h 3810387"/>
              <a:gd name="connsiteX4" fmla="*/ 0 w 3514727"/>
              <a:gd name="connsiteY4" fmla="*/ 3353258 h 3810387"/>
              <a:gd name="connsiteX0" fmla="*/ 1562568 w 2209802"/>
              <a:gd name="connsiteY0" fmla="*/ 0 h 3772366"/>
              <a:gd name="connsiteX1" fmla="*/ 2209801 w 2209802"/>
              <a:gd name="connsiteY1" fmla="*/ 1562566 h 3772366"/>
              <a:gd name="connsiteX2" fmla="*/ 1562565 w 2209802"/>
              <a:gd name="connsiteY2" fmla="*/ 3125131 h 3772366"/>
              <a:gd name="connsiteX3" fmla="*/ 0 w 2209802"/>
              <a:gd name="connsiteY3" fmla="*/ 3772366 h 3772366"/>
              <a:gd name="connsiteX0" fmla="*/ 3 w 647237"/>
              <a:gd name="connsiteY0" fmla="*/ 0 h 3125131"/>
              <a:gd name="connsiteX1" fmla="*/ 647236 w 647237"/>
              <a:gd name="connsiteY1" fmla="*/ 1562566 h 3125131"/>
              <a:gd name="connsiteX2" fmla="*/ 0 w 647237"/>
              <a:gd name="connsiteY2" fmla="*/ 3125131 h 312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237" h="3125131">
                <a:moveTo>
                  <a:pt x="3" y="0"/>
                </a:moveTo>
                <a:cubicBezTo>
                  <a:pt x="414420" y="414419"/>
                  <a:pt x="647237" y="976491"/>
                  <a:pt x="647236" y="1562566"/>
                </a:cubicBezTo>
                <a:cubicBezTo>
                  <a:pt x="647236" y="2148642"/>
                  <a:pt x="414418" y="2710713"/>
                  <a:pt x="0" y="3125131"/>
                </a:cubicBez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sng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63" name="Group 191"/>
          <p:cNvGrpSpPr/>
          <p:nvPr/>
        </p:nvGrpSpPr>
        <p:grpSpPr>
          <a:xfrm flipH="1">
            <a:off x="6416619" y="2775365"/>
            <a:ext cx="360414" cy="1604536"/>
            <a:chOff x="1806743" y="2301185"/>
            <a:chExt cx="520214" cy="2591627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2235517" y="35814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>
            <a:xfrm>
              <a:off x="2227897" y="34290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>
            <a:xfrm>
              <a:off x="2231707" y="37322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>
            <a:xfrm>
              <a:off x="2207894" y="32766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2214359" y="38846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2187689" y="40370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0" name="Straight Connector 69"/>
            <p:cNvCxnSpPr/>
            <p:nvPr/>
          </p:nvCxnSpPr>
          <p:spPr>
            <a:xfrm>
              <a:off x="2180818" y="31242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>
            <a:xfrm>
              <a:off x="2138908" y="29718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>
            <a:xfrm>
              <a:off x="2139009" y="41894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>
              <a:off x="2081859" y="43418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>
            <a:xfrm>
              <a:off x="2025818" y="44737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2088528" y="281940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2033216" y="26980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>
            <a:xfrm>
              <a:off x="1982416" y="25837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>
              <a:off x="1925266" y="248216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>
            <a:xfrm>
              <a:off x="1981368" y="458166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1930568" y="46896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1867068" y="47912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82" name="Straight Connector 81"/>
            <p:cNvCxnSpPr/>
            <p:nvPr/>
          </p:nvCxnSpPr>
          <p:spPr>
            <a:xfrm>
              <a:off x="1806743" y="4892812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83" name="Straight Connector 82"/>
            <p:cNvCxnSpPr/>
            <p:nvPr/>
          </p:nvCxnSpPr>
          <p:spPr>
            <a:xfrm>
              <a:off x="1872879" y="2386910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84" name="Straight Connector 83"/>
            <p:cNvCxnSpPr/>
            <p:nvPr/>
          </p:nvCxnSpPr>
          <p:spPr>
            <a:xfrm>
              <a:off x="1815729" y="2301185"/>
              <a:ext cx="914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cxnSp>
        <p:nvCxnSpPr>
          <p:cNvPr id="85" name="Straight Connector 84"/>
          <p:cNvCxnSpPr/>
          <p:nvPr/>
        </p:nvCxnSpPr>
        <p:spPr>
          <a:xfrm>
            <a:off x="5143500" y="3570922"/>
            <a:ext cx="347472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8078030" y="3587774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endParaRPr lang="en-US" sz="20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123102" y="358777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</a:t>
            </a:r>
          </a:p>
        </p:txBody>
      </p:sp>
      <p:grpSp>
        <p:nvGrpSpPr>
          <p:cNvPr id="88" name="Group 96"/>
          <p:cNvGrpSpPr/>
          <p:nvPr/>
        </p:nvGrpSpPr>
        <p:grpSpPr>
          <a:xfrm>
            <a:off x="5348350" y="2961891"/>
            <a:ext cx="1228663" cy="1217847"/>
            <a:chOff x="4411090" y="3717541"/>
            <a:chExt cx="1228663" cy="1217847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4413626" y="3718560"/>
              <a:ext cx="1207077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0" name="Straight Connector 89"/>
            <p:cNvCxnSpPr/>
            <p:nvPr/>
          </p:nvCxnSpPr>
          <p:spPr>
            <a:xfrm>
              <a:off x="4411090" y="4014861"/>
              <a:ext cx="1088136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1" name="Straight Connector 90"/>
            <p:cNvCxnSpPr/>
            <p:nvPr/>
          </p:nvCxnSpPr>
          <p:spPr>
            <a:xfrm>
              <a:off x="4411090" y="4329512"/>
              <a:ext cx="1060704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>
            <a:xfrm flipV="1">
              <a:off x="4411090" y="4926329"/>
              <a:ext cx="1228663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>
            <a:xfrm flipV="1">
              <a:off x="4411090" y="4640579"/>
              <a:ext cx="1104838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grpSp>
          <p:nvGrpSpPr>
            <p:cNvPr id="94" name="Group 95"/>
            <p:cNvGrpSpPr/>
            <p:nvPr/>
          </p:nvGrpSpPr>
          <p:grpSpPr>
            <a:xfrm>
              <a:off x="4724400" y="3717541"/>
              <a:ext cx="93840" cy="1217847"/>
              <a:chOff x="3581400" y="3717541"/>
              <a:chExt cx="93840" cy="1217847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3583800" y="3717541"/>
                <a:ext cx="91440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581400" y="4011841"/>
                <a:ext cx="91440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581400" y="4325600"/>
                <a:ext cx="91440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581400" y="4641202"/>
                <a:ext cx="91440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2560" y="4933800"/>
                <a:ext cx="91440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</p:grpSp>
      <p:grpSp>
        <p:nvGrpSpPr>
          <p:cNvPr id="100" name="Group 141"/>
          <p:cNvGrpSpPr/>
          <p:nvPr/>
        </p:nvGrpSpPr>
        <p:grpSpPr>
          <a:xfrm>
            <a:off x="6423660" y="2961004"/>
            <a:ext cx="914400" cy="1216819"/>
            <a:chOff x="5486400" y="3716654"/>
            <a:chExt cx="914400" cy="1216819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5590540" y="3716654"/>
              <a:ext cx="805926" cy="607056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dash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>
            <a:xfrm flipV="1">
              <a:off x="5604034" y="4330398"/>
              <a:ext cx="792432" cy="603075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dash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>
            <a:xfrm flipV="1">
              <a:off x="5486400" y="4333353"/>
              <a:ext cx="885368" cy="314847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dash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>
            <a:xfrm>
              <a:off x="5500916" y="4014037"/>
              <a:ext cx="885368" cy="314847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dash"/>
            </a:ln>
            <a:effectLst/>
          </p:spPr>
        </p:cxnSp>
        <p:cxnSp>
          <p:nvCxnSpPr>
            <p:cNvPr id="105" name="Straight Connector 104"/>
            <p:cNvCxnSpPr/>
            <p:nvPr/>
          </p:nvCxnSpPr>
          <p:spPr>
            <a:xfrm>
              <a:off x="5486400" y="4324602"/>
              <a:ext cx="914400" cy="1588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dash"/>
            </a:ln>
            <a:effectLst/>
          </p:spPr>
        </p:cxnSp>
      </p:grpSp>
      <p:cxnSp>
        <p:nvCxnSpPr>
          <p:cNvPr id="106" name="Straight Connector 105"/>
          <p:cNvCxnSpPr/>
          <p:nvPr/>
        </p:nvCxnSpPr>
        <p:spPr>
          <a:xfrm>
            <a:off x="5973191" y="2597150"/>
            <a:ext cx="577215" cy="368617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stealth" w="lg" len="lg"/>
            <a:tailEnd type="none" w="lg" len="lg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 flipV="1">
            <a:off x="5962126" y="4170679"/>
            <a:ext cx="595837" cy="374979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stealth" w="lg" len="lg"/>
            <a:tailEnd type="none" w="lg" len="lg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 rot="20700000">
            <a:off x="5861593" y="2959779"/>
            <a:ext cx="529066" cy="369978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stealth" w="lg" len="lg"/>
            <a:tailEnd type="none" w="lg" len="lg"/>
          </a:ln>
          <a:effectLst/>
        </p:spPr>
      </p:cxnSp>
      <p:cxnSp>
        <p:nvCxnSpPr>
          <p:cNvPr id="109" name="Straight Connector 108"/>
          <p:cNvCxnSpPr/>
          <p:nvPr/>
        </p:nvCxnSpPr>
        <p:spPr>
          <a:xfrm rot="900000" flipV="1">
            <a:off x="5861593" y="3815405"/>
            <a:ext cx="529066" cy="369978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stealth" w="lg" len="lg"/>
            <a:tailEnd type="none" w="lg" len="lg"/>
          </a:ln>
          <a:effectLst/>
        </p:spPr>
      </p:cxnSp>
      <p:cxnSp>
        <p:nvCxnSpPr>
          <p:cNvPr id="110" name="Straight Connector 109"/>
          <p:cNvCxnSpPr/>
          <p:nvPr/>
        </p:nvCxnSpPr>
        <p:spPr>
          <a:xfrm rot="19500000">
            <a:off x="5822587" y="3386960"/>
            <a:ext cx="529066" cy="369978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111" name="Freeform 110"/>
          <p:cNvSpPr/>
          <p:nvPr/>
        </p:nvSpPr>
        <p:spPr>
          <a:xfrm>
            <a:off x="6405817" y="2708592"/>
            <a:ext cx="357096" cy="1724209"/>
          </a:xfrm>
          <a:custGeom>
            <a:avLst/>
            <a:gdLst>
              <a:gd name="connsiteX0" fmla="*/ 0 w 4419600"/>
              <a:gd name="connsiteY0" fmla="*/ 2209800 h 4419600"/>
              <a:gd name="connsiteX1" fmla="*/ 647238 w 4419600"/>
              <a:gd name="connsiteY1" fmla="*/ 647236 h 4419600"/>
              <a:gd name="connsiteX2" fmla="*/ 2209804 w 4419600"/>
              <a:gd name="connsiteY2" fmla="*/ 3 h 4419600"/>
              <a:gd name="connsiteX3" fmla="*/ 3772368 w 4419600"/>
              <a:gd name="connsiteY3" fmla="*/ 647241 h 4419600"/>
              <a:gd name="connsiteX4" fmla="*/ 4419601 w 4419600"/>
              <a:gd name="connsiteY4" fmla="*/ 2209807 h 4419600"/>
              <a:gd name="connsiteX5" fmla="*/ 3772365 w 4419600"/>
              <a:gd name="connsiteY5" fmla="*/ 3772372 h 4419600"/>
              <a:gd name="connsiteX6" fmla="*/ 2209800 w 4419600"/>
              <a:gd name="connsiteY6" fmla="*/ 4419607 h 4419600"/>
              <a:gd name="connsiteX7" fmla="*/ 647235 w 4419600"/>
              <a:gd name="connsiteY7" fmla="*/ 3772370 h 4419600"/>
              <a:gd name="connsiteX8" fmla="*/ 1 w 4419600"/>
              <a:gd name="connsiteY8" fmla="*/ 2209804 h 4419600"/>
              <a:gd name="connsiteX9" fmla="*/ 0 w 4419600"/>
              <a:gd name="connsiteY9" fmla="*/ 2209800 h 4419600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9" fmla="*/ 3863808 w 4419602"/>
              <a:gd name="connsiteY9" fmla="*/ 738679 h 4419605"/>
              <a:gd name="connsiteX0" fmla="*/ 3772368 w 4419602"/>
              <a:gd name="connsiteY0" fmla="*/ 647239 h 4419605"/>
              <a:gd name="connsiteX1" fmla="*/ 4419601 w 4419602"/>
              <a:gd name="connsiteY1" fmla="*/ 2209805 h 4419605"/>
              <a:gd name="connsiteX2" fmla="*/ 3772365 w 4419602"/>
              <a:gd name="connsiteY2" fmla="*/ 3772370 h 4419605"/>
              <a:gd name="connsiteX3" fmla="*/ 2209800 w 4419602"/>
              <a:gd name="connsiteY3" fmla="*/ 4419605 h 4419605"/>
              <a:gd name="connsiteX4" fmla="*/ 647235 w 4419602"/>
              <a:gd name="connsiteY4" fmla="*/ 3772368 h 4419605"/>
              <a:gd name="connsiteX5" fmla="*/ 1 w 4419602"/>
              <a:gd name="connsiteY5" fmla="*/ 2209802 h 4419605"/>
              <a:gd name="connsiteX6" fmla="*/ 0 w 4419602"/>
              <a:gd name="connsiteY6" fmla="*/ 2209798 h 4419605"/>
              <a:gd name="connsiteX7" fmla="*/ 647238 w 4419602"/>
              <a:gd name="connsiteY7" fmla="*/ 647234 h 4419605"/>
              <a:gd name="connsiteX8" fmla="*/ 2209804 w 4419602"/>
              <a:gd name="connsiteY8" fmla="*/ 1 h 4419605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647238 h 4419604"/>
              <a:gd name="connsiteX1" fmla="*/ 4419601 w 4419602"/>
              <a:gd name="connsiteY1" fmla="*/ 2209804 h 4419604"/>
              <a:gd name="connsiteX2" fmla="*/ 3772365 w 4419602"/>
              <a:gd name="connsiteY2" fmla="*/ 3772369 h 4419604"/>
              <a:gd name="connsiteX3" fmla="*/ 2209800 w 4419602"/>
              <a:gd name="connsiteY3" fmla="*/ 4419604 h 4419604"/>
              <a:gd name="connsiteX4" fmla="*/ 647235 w 4419602"/>
              <a:gd name="connsiteY4" fmla="*/ 3772367 h 4419604"/>
              <a:gd name="connsiteX5" fmla="*/ 1 w 4419602"/>
              <a:gd name="connsiteY5" fmla="*/ 2209801 h 4419604"/>
              <a:gd name="connsiteX6" fmla="*/ 0 w 4419602"/>
              <a:gd name="connsiteY6" fmla="*/ 2209797 h 4419604"/>
              <a:gd name="connsiteX7" fmla="*/ 647238 w 4419602"/>
              <a:gd name="connsiteY7" fmla="*/ 647233 h 4419604"/>
              <a:gd name="connsiteX8" fmla="*/ 1277257 w 4419602"/>
              <a:gd name="connsiteY8" fmla="*/ 199568 h 4419604"/>
              <a:gd name="connsiteX9" fmla="*/ 2209804 w 4419602"/>
              <a:gd name="connsiteY9" fmla="*/ 0 h 4419604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447670 h 4220036"/>
              <a:gd name="connsiteX1" fmla="*/ 4419601 w 4419602"/>
              <a:gd name="connsiteY1" fmla="*/ 2010236 h 4220036"/>
              <a:gd name="connsiteX2" fmla="*/ 3772365 w 4419602"/>
              <a:gd name="connsiteY2" fmla="*/ 3572801 h 4220036"/>
              <a:gd name="connsiteX3" fmla="*/ 2209800 w 4419602"/>
              <a:gd name="connsiteY3" fmla="*/ 4220036 h 4220036"/>
              <a:gd name="connsiteX4" fmla="*/ 647235 w 4419602"/>
              <a:gd name="connsiteY4" fmla="*/ 3572799 h 4220036"/>
              <a:gd name="connsiteX5" fmla="*/ 1 w 4419602"/>
              <a:gd name="connsiteY5" fmla="*/ 2010233 h 4220036"/>
              <a:gd name="connsiteX6" fmla="*/ 0 w 4419602"/>
              <a:gd name="connsiteY6" fmla="*/ 2010229 h 4220036"/>
              <a:gd name="connsiteX7" fmla="*/ 647238 w 4419602"/>
              <a:gd name="connsiteY7" fmla="*/ 447665 h 4220036"/>
              <a:gd name="connsiteX8" fmla="*/ 1277257 w 4419602"/>
              <a:gd name="connsiteY8" fmla="*/ 0 h 42200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080336"/>
              <a:gd name="connsiteX1" fmla="*/ 4419601 w 4419602"/>
              <a:gd name="connsiteY1" fmla="*/ 1870536 h 4080336"/>
              <a:gd name="connsiteX2" fmla="*/ 3772365 w 4419602"/>
              <a:gd name="connsiteY2" fmla="*/ 3433101 h 4080336"/>
              <a:gd name="connsiteX3" fmla="*/ 2209800 w 4419602"/>
              <a:gd name="connsiteY3" fmla="*/ 4080336 h 4080336"/>
              <a:gd name="connsiteX4" fmla="*/ 647235 w 4419602"/>
              <a:gd name="connsiteY4" fmla="*/ 3433099 h 4080336"/>
              <a:gd name="connsiteX5" fmla="*/ 1 w 4419602"/>
              <a:gd name="connsiteY5" fmla="*/ 1870533 h 4080336"/>
              <a:gd name="connsiteX6" fmla="*/ 0 w 4419602"/>
              <a:gd name="connsiteY6" fmla="*/ 1870529 h 4080336"/>
              <a:gd name="connsiteX7" fmla="*/ 647238 w 4419602"/>
              <a:gd name="connsiteY7" fmla="*/ 307965 h 4080336"/>
              <a:gd name="connsiteX8" fmla="*/ 1074057 w 4419602"/>
              <a:gd name="connsiteY8" fmla="*/ 0 h 4080336"/>
              <a:gd name="connsiteX0" fmla="*/ 3772368 w 4419602"/>
              <a:gd name="connsiteY0" fmla="*/ 307970 h 4118357"/>
              <a:gd name="connsiteX1" fmla="*/ 4419601 w 4419602"/>
              <a:gd name="connsiteY1" fmla="*/ 1870536 h 4118357"/>
              <a:gd name="connsiteX2" fmla="*/ 3772365 w 4419602"/>
              <a:gd name="connsiteY2" fmla="*/ 3433101 h 4118357"/>
              <a:gd name="connsiteX3" fmla="*/ 2209800 w 4419602"/>
              <a:gd name="connsiteY3" fmla="*/ 4080336 h 4118357"/>
              <a:gd name="connsiteX4" fmla="*/ 904875 w 4419602"/>
              <a:gd name="connsiteY4" fmla="*/ 3661228 h 4118357"/>
              <a:gd name="connsiteX5" fmla="*/ 647235 w 4419602"/>
              <a:gd name="connsiteY5" fmla="*/ 3433099 h 4118357"/>
              <a:gd name="connsiteX6" fmla="*/ 1 w 4419602"/>
              <a:gd name="connsiteY6" fmla="*/ 1870533 h 4118357"/>
              <a:gd name="connsiteX7" fmla="*/ 0 w 4419602"/>
              <a:gd name="connsiteY7" fmla="*/ 1870529 h 4118357"/>
              <a:gd name="connsiteX8" fmla="*/ 647238 w 4419602"/>
              <a:gd name="connsiteY8" fmla="*/ 307965 h 4118357"/>
              <a:gd name="connsiteX9" fmla="*/ 1074057 w 4419602"/>
              <a:gd name="connsiteY9" fmla="*/ 0 h 4118357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772368 w 4419602"/>
              <a:gd name="connsiteY9" fmla="*/ 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9" fmla="*/ 3863808 w 4419602"/>
              <a:gd name="connsiteY9" fmla="*/ 91445 h 3810392"/>
              <a:gd name="connsiteX0" fmla="*/ 3772368 w 4419602"/>
              <a:gd name="connsiteY0" fmla="*/ 5 h 3810392"/>
              <a:gd name="connsiteX1" fmla="*/ 4419601 w 4419602"/>
              <a:gd name="connsiteY1" fmla="*/ 1562571 h 3810392"/>
              <a:gd name="connsiteX2" fmla="*/ 3772365 w 4419602"/>
              <a:gd name="connsiteY2" fmla="*/ 3125136 h 3810392"/>
              <a:gd name="connsiteX3" fmla="*/ 2209800 w 4419602"/>
              <a:gd name="connsiteY3" fmla="*/ 3772371 h 3810392"/>
              <a:gd name="connsiteX4" fmla="*/ 904875 w 4419602"/>
              <a:gd name="connsiteY4" fmla="*/ 3353263 h 3810392"/>
              <a:gd name="connsiteX5" fmla="*/ 647235 w 4419602"/>
              <a:gd name="connsiteY5" fmla="*/ 3125134 h 3810392"/>
              <a:gd name="connsiteX6" fmla="*/ 1 w 4419602"/>
              <a:gd name="connsiteY6" fmla="*/ 1562568 h 3810392"/>
              <a:gd name="connsiteX7" fmla="*/ 0 w 4419602"/>
              <a:gd name="connsiteY7" fmla="*/ 1562564 h 3810392"/>
              <a:gd name="connsiteX8" fmla="*/ 647238 w 4419602"/>
              <a:gd name="connsiteY8" fmla="*/ 0 h 3810392"/>
              <a:gd name="connsiteX0" fmla="*/ 4419601 w 4419601"/>
              <a:gd name="connsiteY0" fmla="*/ 1562571 h 3810392"/>
              <a:gd name="connsiteX1" fmla="*/ 3772365 w 4419601"/>
              <a:gd name="connsiteY1" fmla="*/ 3125136 h 3810392"/>
              <a:gd name="connsiteX2" fmla="*/ 2209800 w 4419601"/>
              <a:gd name="connsiteY2" fmla="*/ 3772371 h 3810392"/>
              <a:gd name="connsiteX3" fmla="*/ 904875 w 4419601"/>
              <a:gd name="connsiteY3" fmla="*/ 3353263 h 3810392"/>
              <a:gd name="connsiteX4" fmla="*/ 647235 w 4419601"/>
              <a:gd name="connsiteY4" fmla="*/ 3125134 h 3810392"/>
              <a:gd name="connsiteX5" fmla="*/ 1 w 4419601"/>
              <a:gd name="connsiteY5" fmla="*/ 1562568 h 3810392"/>
              <a:gd name="connsiteX6" fmla="*/ 0 w 4419601"/>
              <a:gd name="connsiteY6" fmla="*/ 1562564 h 3810392"/>
              <a:gd name="connsiteX7" fmla="*/ 647238 w 4419601"/>
              <a:gd name="connsiteY7" fmla="*/ 0 h 3810392"/>
              <a:gd name="connsiteX0" fmla="*/ 3772365 w 3772365"/>
              <a:gd name="connsiteY0" fmla="*/ 3125136 h 3810392"/>
              <a:gd name="connsiteX1" fmla="*/ 2209800 w 3772365"/>
              <a:gd name="connsiteY1" fmla="*/ 3772371 h 3810392"/>
              <a:gd name="connsiteX2" fmla="*/ 904875 w 3772365"/>
              <a:gd name="connsiteY2" fmla="*/ 3353263 h 3810392"/>
              <a:gd name="connsiteX3" fmla="*/ 647235 w 3772365"/>
              <a:gd name="connsiteY3" fmla="*/ 3125134 h 3810392"/>
              <a:gd name="connsiteX4" fmla="*/ 1 w 3772365"/>
              <a:gd name="connsiteY4" fmla="*/ 1562568 h 3810392"/>
              <a:gd name="connsiteX5" fmla="*/ 0 w 3772365"/>
              <a:gd name="connsiteY5" fmla="*/ 1562564 h 3810392"/>
              <a:gd name="connsiteX6" fmla="*/ 647238 w 3772365"/>
              <a:gd name="connsiteY6" fmla="*/ 0 h 3810392"/>
              <a:gd name="connsiteX0" fmla="*/ 2209800 w 2209800"/>
              <a:gd name="connsiteY0" fmla="*/ 3772371 h 3810392"/>
              <a:gd name="connsiteX1" fmla="*/ 904875 w 2209800"/>
              <a:gd name="connsiteY1" fmla="*/ 3353263 h 3810392"/>
              <a:gd name="connsiteX2" fmla="*/ 647235 w 2209800"/>
              <a:gd name="connsiteY2" fmla="*/ 3125134 h 3810392"/>
              <a:gd name="connsiteX3" fmla="*/ 1 w 2209800"/>
              <a:gd name="connsiteY3" fmla="*/ 1562568 h 3810392"/>
              <a:gd name="connsiteX4" fmla="*/ 0 w 2209800"/>
              <a:gd name="connsiteY4" fmla="*/ 1562564 h 3810392"/>
              <a:gd name="connsiteX5" fmla="*/ 647238 w 2209800"/>
              <a:gd name="connsiteY5" fmla="*/ 0 h 3810392"/>
              <a:gd name="connsiteX0" fmla="*/ 904875 w 904875"/>
              <a:gd name="connsiteY0" fmla="*/ 3353263 h 3423583"/>
              <a:gd name="connsiteX1" fmla="*/ 647235 w 904875"/>
              <a:gd name="connsiteY1" fmla="*/ 3125134 h 3423583"/>
              <a:gd name="connsiteX2" fmla="*/ 1 w 904875"/>
              <a:gd name="connsiteY2" fmla="*/ 1562568 h 3423583"/>
              <a:gd name="connsiteX3" fmla="*/ 0 w 904875"/>
              <a:gd name="connsiteY3" fmla="*/ 1562564 h 3423583"/>
              <a:gd name="connsiteX4" fmla="*/ 647238 w 904875"/>
              <a:gd name="connsiteY4" fmla="*/ 0 h 3423583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  <a:gd name="connsiteX0" fmla="*/ 647235 w 647238"/>
              <a:gd name="connsiteY0" fmla="*/ 3125134 h 3125134"/>
              <a:gd name="connsiteX1" fmla="*/ 1 w 647238"/>
              <a:gd name="connsiteY1" fmla="*/ 1562568 h 3125134"/>
              <a:gd name="connsiteX2" fmla="*/ 0 w 647238"/>
              <a:gd name="connsiteY2" fmla="*/ 1562564 h 3125134"/>
              <a:gd name="connsiteX3" fmla="*/ 647238 w 647238"/>
              <a:gd name="connsiteY3" fmla="*/ 0 h 31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238" h="3125134">
                <a:moveTo>
                  <a:pt x="647235" y="3125134"/>
                </a:moveTo>
                <a:cubicBezTo>
                  <a:pt x="363073" y="2861610"/>
                  <a:pt x="0" y="2148644"/>
                  <a:pt x="1" y="1562568"/>
                </a:cubicBezTo>
                <a:cubicBezTo>
                  <a:pt x="1" y="1562567"/>
                  <a:pt x="0" y="1562565"/>
                  <a:pt x="0" y="1562564"/>
                </a:cubicBezTo>
                <a:cubicBezTo>
                  <a:pt x="1" y="976488"/>
                  <a:pt x="232819" y="414417"/>
                  <a:pt x="647238" y="0"/>
                </a:cubicBezTo>
              </a:path>
            </a:pathLst>
          </a:custGeom>
          <a:noFill/>
          <a:ln w="2857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u="sng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6703931" y="2303381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</p:cxnSp>
      <p:grpSp>
        <p:nvGrpSpPr>
          <p:cNvPr id="122" name="Group 155"/>
          <p:cNvGrpSpPr/>
          <p:nvPr/>
        </p:nvGrpSpPr>
        <p:grpSpPr>
          <a:xfrm>
            <a:off x="7394016" y="2597150"/>
            <a:ext cx="807103" cy="400110"/>
            <a:chOff x="6960618" y="1661886"/>
            <a:chExt cx="807103" cy="400110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7492920" y="1861004"/>
              <a:ext cx="27480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 flipH="1">
              <a:off x="6960618" y="1861458"/>
              <a:ext cx="27480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25" name="TextBox 124"/>
            <p:cNvSpPr txBox="1"/>
            <p:nvPr/>
          </p:nvSpPr>
          <p:spPr>
            <a:xfrm>
              <a:off x="7238031" y="1661886"/>
              <a:ext cx="27443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</a:p>
          </p:txBody>
        </p:sp>
      </p:grpSp>
      <p:cxnSp>
        <p:nvCxnSpPr>
          <p:cNvPr id="126" name="Straight Connector 125"/>
          <p:cNvCxnSpPr/>
          <p:nvPr/>
        </p:nvCxnSpPr>
        <p:spPr>
          <a:xfrm rot="5400000">
            <a:off x="7517682" y="2303381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127" name="Straight Connector 126"/>
          <p:cNvCxnSpPr/>
          <p:nvPr/>
        </p:nvCxnSpPr>
        <p:spPr>
          <a:xfrm rot="5400000">
            <a:off x="6647365" y="4247356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00FFFF"/>
            </a:solidFill>
            <a:prstDash val="dash"/>
          </a:ln>
          <a:effectLst/>
        </p:spPr>
      </p:cxnSp>
      <p:grpSp>
        <p:nvGrpSpPr>
          <p:cNvPr id="128" name="Group 159"/>
          <p:cNvGrpSpPr/>
          <p:nvPr/>
        </p:nvGrpSpPr>
        <p:grpSpPr>
          <a:xfrm>
            <a:off x="6410200" y="4457938"/>
            <a:ext cx="924004" cy="400110"/>
            <a:chOff x="6924588" y="1661886"/>
            <a:chExt cx="924004" cy="400110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7482832" y="1861004"/>
              <a:ext cx="36576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FFFF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>
            <a:xfrm flipH="1">
              <a:off x="6924588" y="1861458"/>
              <a:ext cx="36576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FFFF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1" name="TextBox 130"/>
            <p:cNvSpPr txBox="1"/>
            <p:nvPr/>
          </p:nvSpPr>
          <p:spPr>
            <a:xfrm>
              <a:off x="7257830" y="1661886"/>
              <a:ext cx="2648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</a:p>
          </p:txBody>
        </p:sp>
      </p:grpSp>
      <p:cxnSp>
        <p:nvCxnSpPr>
          <p:cNvPr id="132" name="Straight Connector 131"/>
          <p:cNvCxnSpPr/>
          <p:nvPr/>
        </p:nvCxnSpPr>
        <p:spPr>
          <a:xfrm rot="5400000">
            <a:off x="5721094" y="4247356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00FFFF"/>
            </a:solidFill>
            <a:prstDash val="dash"/>
          </a:ln>
          <a:effectLst/>
        </p:spPr>
      </p:cxnSp>
      <p:cxnSp>
        <p:nvCxnSpPr>
          <p:cNvPr id="133" name="Straight Connector 132"/>
          <p:cNvCxnSpPr/>
          <p:nvPr/>
        </p:nvCxnSpPr>
        <p:spPr>
          <a:xfrm rot="5400000">
            <a:off x="7569385" y="4247356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</p:cxnSp>
      <p:grpSp>
        <p:nvGrpSpPr>
          <p:cNvPr id="134" name="Group 232"/>
          <p:cNvGrpSpPr/>
          <p:nvPr/>
        </p:nvGrpSpPr>
        <p:grpSpPr>
          <a:xfrm>
            <a:off x="7332220" y="4457938"/>
            <a:ext cx="924004" cy="400110"/>
            <a:chOff x="6924588" y="1661886"/>
            <a:chExt cx="924004" cy="400110"/>
          </a:xfrm>
        </p:grpSpPr>
        <p:cxnSp>
          <p:nvCxnSpPr>
            <p:cNvPr id="135" name="Straight Arrow Connector 134"/>
            <p:cNvCxnSpPr/>
            <p:nvPr/>
          </p:nvCxnSpPr>
          <p:spPr>
            <a:xfrm>
              <a:off x="7482832" y="1861004"/>
              <a:ext cx="365760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>
            <a:xfrm flipH="1">
              <a:off x="6924588" y="1861458"/>
              <a:ext cx="36576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37" name="TextBox 136"/>
            <p:cNvSpPr txBox="1"/>
            <p:nvPr/>
          </p:nvSpPr>
          <p:spPr>
            <a:xfrm>
              <a:off x="7257830" y="1661886"/>
              <a:ext cx="2648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>
          <a:xfrm rot="5400000">
            <a:off x="6653370" y="4247356"/>
            <a:ext cx="1371600" cy="1588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dash"/>
          </a:ln>
          <a:effectLst/>
        </p:spPr>
      </p:cxnSp>
      <p:grpSp>
        <p:nvGrpSpPr>
          <p:cNvPr id="139" name="Group 227"/>
          <p:cNvGrpSpPr/>
          <p:nvPr/>
        </p:nvGrpSpPr>
        <p:grpSpPr>
          <a:xfrm>
            <a:off x="6458558" y="3152775"/>
            <a:ext cx="1847242" cy="400110"/>
            <a:chOff x="6924588" y="1657126"/>
            <a:chExt cx="937081" cy="400110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7444193" y="1861004"/>
              <a:ext cx="417476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6924588" y="1861458"/>
              <a:ext cx="417475" cy="1588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headEnd type="stealth" w="lg" len="lg"/>
              <a:tailEnd type="none" w="lg" len="lg"/>
            </a:ln>
            <a:effectLst/>
          </p:spPr>
        </p:cxnSp>
        <p:sp>
          <p:nvSpPr>
            <p:cNvPr id="142" name="TextBox 141"/>
            <p:cNvSpPr txBox="1"/>
            <p:nvPr/>
          </p:nvSpPr>
          <p:spPr>
            <a:xfrm>
              <a:off x="7308022" y="1657126"/>
              <a:ext cx="1959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R</a:t>
              </a: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52400" y="89535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Concave mirror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52400" y="1123950"/>
            <a:ext cx="4302876" cy="809331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lnSpc>
                <a:spcPts val="1600"/>
              </a:lnSpc>
            </a:pPr>
            <a:r>
              <a:rPr lang="en-US" sz="1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 concave mirror, the reflected rays meet at point F on the principal axis. This point is called the focus of the concave mirror.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344916" y="1440178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</a:t>
            </a:r>
          </a:p>
        </p:txBody>
      </p:sp>
      <p:sp>
        <p:nvSpPr>
          <p:cNvPr id="155" name="Flowchart: Connector 154"/>
          <p:cNvSpPr/>
          <p:nvPr/>
        </p:nvSpPr>
        <p:spPr>
          <a:xfrm>
            <a:off x="7349969" y="1592945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56" name="Flowchart: Connector 155"/>
          <p:cNvSpPr/>
          <p:nvPr/>
        </p:nvSpPr>
        <p:spPr>
          <a:xfrm>
            <a:off x="8153762" y="1587733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52400" y="1963497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Convex mirror</a:t>
            </a:r>
          </a:p>
        </p:txBody>
      </p:sp>
      <p:sp>
        <p:nvSpPr>
          <p:cNvPr id="158" name="Flowchart: Connector 157"/>
          <p:cNvSpPr/>
          <p:nvPr/>
        </p:nvSpPr>
        <p:spPr>
          <a:xfrm>
            <a:off x="8206740" y="3529390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59" name="Flowchart: Connector 158"/>
          <p:cNvSpPr/>
          <p:nvPr/>
        </p:nvSpPr>
        <p:spPr>
          <a:xfrm>
            <a:off x="7291674" y="3526674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60" name="Flowchart: Connector 159"/>
          <p:cNvSpPr/>
          <p:nvPr/>
        </p:nvSpPr>
        <p:spPr>
          <a:xfrm>
            <a:off x="6362555" y="3523699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156450" y="3575074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52400" y="2114550"/>
            <a:ext cx="4724400" cy="1184940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 convex mirror the reflected rays do not meet at any point, but the appear to come from a point F on the principal axis, behind the mirror. This point is called the focus of the convex mirror.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752600" y="89535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(real focus)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676400" y="196215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(virtual focus)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152400" y="333375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normalizeH="0" baseline="0" noProof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Focal length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60020" y="3452201"/>
            <a:ext cx="4640580" cy="755453"/>
          </a:xfrm>
          <a:prstGeom prst="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indent="0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pPr>
              <a:lnSpc>
                <a:spcPts val="1600"/>
              </a:lnSpc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</a:t>
            </a:r>
            <a:r>
              <a:rPr lang="en-US" sz="18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the focus from the pole of the mirror is called the focal length of the mirror. 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4239246" y="3465765"/>
            <a:ext cx="1824033" cy="1567552"/>
            <a:chOff x="3044897" y="-2221750"/>
            <a:chExt cx="1824033" cy="1567552"/>
          </a:xfrm>
        </p:grpSpPr>
        <p:sp>
          <p:nvSpPr>
            <p:cNvPr id="174" name="Rounded Rectangle 173"/>
            <p:cNvSpPr/>
            <p:nvPr/>
          </p:nvSpPr>
          <p:spPr>
            <a:xfrm>
              <a:off x="3429001" y="-1822780"/>
              <a:ext cx="1439929" cy="828393"/>
            </a:xfrm>
            <a:prstGeom prst="roundRect">
              <a:avLst/>
            </a:prstGeom>
            <a:solidFill>
              <a:sysClr val="windowText" lastClr="000000">
                <a:alpha val="78000"/>
              </a:sysClr>
            </a:solidFill>
            <a:ln w="381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3816025" y="-1809618"/>
              <a:ext cx="864673" cy="867734"/>
              <a:chOff x="6043187" y="-1389529"/>
              <a:chExt cx="864673" cy="867734"/>
            </a:xfrm>
          </p:grpSpPr>
          <p:sp>
            <p:nvSpPr>
              <p:cNvPr id="177" name="TextBox 176"/>
              <p:cNvSpPr txBox="1"/>
              <p:nvPr/>
            </p:nvSpPr>
            <p:spPr>
              <a:xfrm>
                <a:off x="6043187" y="-1200150"/>
                <a:ext cx="5196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rlin Sans FB Demi" pitchFamily="34" charset="0"/>
                  </a:rPr>
                  <a:t>f =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6527628" y="-1389529"/>
                <a:ext cx="3802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rlin Sans FB Demi" pitchFamily="34" charset="0"/>
                  </a:rPr>
                  <a:t>R</a:t>
                </a: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6540424" y="-983460"/>
                <a:ext cx="3433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erlin Sans FB Demi" pitchFamily="34" charset="0"/>
                  </a:rPr>
                  <a:t>2</a:t>
                </a:r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>
                <a:off x="6551819" y="-943485"/>
                <a:ext cx="330749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176" name="Picture 2" descr="D:\d drive\MJ WORK\Pooja mam (physics)\Rashi mam\Refraction of light at plane surfaces\Raw\boy-clip-art-2347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897" y="-2221750"/>
              <a:ext cx="937982" cy="1567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7214864" y="166568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</a:t>
            </a:r>
          </a:p>
        </p:txBody>
      </p:sp>
      <p:grpSp>
        <p:nvGrpSpPr>
          <p:cNvPr id="187" name="Group 186"/>
          <p:cNvGrpSpPr/>
          <p:nvPr/>
        </p:nvGrpSpPr>
        <p:grpSpPr>
          <a:xfrm>
            <a:off x="167640" y="644172"/>
            <a:ext cx="2136198" cy="152400"/>
            <a:chOff x="457200" y="841867"/>
            <a:chExt cx="2136198" cy="152400"/>
          </a:xfrm>
        </p:grpSpPr>
        <p:cxnSp>
          <p:nvCxnSpPr>
            <p:cNvPr id="188" name="Straight Connector 187"/>
            <p:cNvCxnSpPr/>
            <p:nvPr/>
          </p:nvCxnSpPr>
          <p:spPr>
            <a:xfrm>
              <a:off x="609600" y="918067"/>
              <a:ext cx="198379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Diamond 188"/>
            <p:cNvSpPr/>
            <p:nvPr/>
          </p:nvSpPr>
          <p:spPr>
            <a:xfrm>
              <a:off x="457200" y="841867"/>
              <a:ext cx="152400" cy="152400"/>
            </a:xfrm>
            <a:prstGeom prst="diamond">
              <a:avLst/>
            </a:prstGeom>
            <a:solidFill>
              <a:srgbClr val="FF0000"/>
            </a:solidFill>
            <a:ln w="1905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2894801" y="123478"/>
            <a:ext cx="3228769" cy="584775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COMMON TERMS</a:t>
            </a:r>
            <a:endParaRPr 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9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 animBg="1"/>
      <p:bldP spid="51" grpId="0" animBg="1"/>
      <p:bldP spid="86" grpId="0"/>
      <p:bldP spid="87" grpId="0"/>
      <p:bldP spid="111" grpId="0" animBg="1"/>
      <p:bldP spid="149" grpId="0"/>
      <p:bldP spid="153" grpId="0"/>
      <p:bldP spid="154" grpId="0"/>
      <p:bldP spid="155" grpId="0" animBg="1"/>
      <p:bldP spid="156" grpId="0" animBg="1"/>
      <p:bldP spid="157" grpId="0"/>
      <p:bldP spid="158" grpId="0" animBg="1"/>
      <p:bldP spid="159" grpId="0" animBg="1"/>
      <p:bldP spid="160" grpId="0" animBg="1"/>
      <p:bldP spid="163" grpId="0"/>
      <p:bldP spid="164" grpId="0"/>
      <p:bldP spid="165" grpId="0"/>
      <p:bldP spid="170" grpId="0"/>
      <p:bldP spid="171" grpId="0"/>
      <p:bldP spid="17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d drive\MJ WORK\Pooja mam (physics)\CBSE (X)\Light - Reflection and Refraction\900_Rizwana-Khan_Purple Gradient Background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14888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3975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Find the focal length of a convex mirror whose radius of curvature is 32 cm.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4" name="Oval 3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36687" y="283220"/>
              <a:ext cx="269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1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42875" y="1006760"/>
            <a:ext cx="9156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Given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75" y="1488042"/>
            <a:ext cx="10887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75" y="1978023"/>
            <a:ext cx="11721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Formula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75" y="2493839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3000" y="1047750"/>
            <a:ext cx="533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Radius of curvature of a convex mirror is 32 cm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0" y="1503431"/>
            <a:ext cx="190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ocal length (f)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7636" y="1993412"/>
            <a:ext cx="469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Bookman Old Style" pitchFamily="18" charset="0"/>
              </a:rPr>
              <a:t>f =</a:t>
            </a:r>
            <a:endParaRPr lang="en-IN" sz="16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55040" y="1860318"/>
            <a:ext cx="388085" cy="604743"/>
            <a:chOff x="1581032" y="4148053"/>
            <a:chExt cx="388085" cy="604743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652713" y="4461867"/>
              <a:ext cx="2635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0557" y="4414242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81032" y="4148053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R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302356" y="3145027"/>
            <a:ext cx="469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 =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62472" y="3007986"/>
            <a:ext cx="524827" cy="612636"/>
            <a:chOff x="1576205" y="4140160"/>
            <a:chExt cx="383923" cy="612636"/>
          </a:xfrm>
        </p:grpSpPr>
        <p:sp>
          <p:nvSpPr>
            <p:cNvPr id="20" name="Rectangle 19"/>
            <p:cNvSpPr/>
            <p:nvPr/>
          </p:nvSpPr>
          <p:spPr>
            <a:xfrm>
              <a:off x="1576205" y="4140160"/>
              <a:ext cx="3839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32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614738" y="4461867"/>
              <a:ext cx="26709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581568" y="4414242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302356" y="2556109"/>
            <a:ext cx="469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 =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747074" y="2426961"/>
            <a:ext cx="378560" cy="604743"/>
            <a:chOff x="1568346" y="4148053"/>
            <a:chExt cx="378560" cy="60474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633230" y="4461867"/>
              <a:ext cx="2898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568346" y="4414242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68346" y="4148053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R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2687232" y="3525619"/>
            <a:ext cx="2799168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Focal length of convex mirror is 16 cm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0600" y="3683916"/>
            <a:ext cx="145129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 </a:t>
            </a:r>
            <a:endParaRPr lang="en-I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01808" y="3656001"/>
            <a:ext cx="1441661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4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8" grpId="0"/>
      <p:bldP spid="24" grpId="0"/>
      <p:bldP spid="30" grpId="0" animBg="1"/>
      <p:bldP spid="31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d drive\MJ WORK\Pooja mam (physics)\CBSE (X)\Light - Reflection and Refraction\900_Rizwana-Khan_Purple Gradient Background.jp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1" b="14888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221665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39750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focal length of a spherical mirror is 20cm. What is its radius of curvature 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4" name="Oval 3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9818" y="28322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2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42875" y="1019664"/>
            <a:ext cx="9156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Given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2875" y="1428750"/>
            <a:ext cx="10887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Find :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75" y="1996932"/>
            <a:ext cx="117211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Formula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875" y="2525475"/>
            <a:ext cx="1184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Solution :</a:t>
            </a:r>
            <a:endParaRPr lang="en-US" b="1" i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87232" y="3698181"/>
            <a:ext cx="2646768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Radius of curvature of spherical mirror is 40 cm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0600" y="3856478"/>
            <a:ext cx="1528243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 </a:t>
            </a:r>
            <a:endParaRPr lang="en-IN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01808" y="3828563"/>
            <a:ext cx="1441661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0443" y="1035053"/>
            <a:ext cx="4995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Focal length of a spherical mirror is 20 cm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00442" y="1444139"/>
            <a:ext cx="3319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Radius of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curvature (R) = ?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55079" y="2012321"/>
            <a:ext cx="469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 =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712483" y="1879227"/>
            <a:ext cx="388085" cy="604743"/>
            <a:chOff x="1581032" y="4148053"/>
            <a:chExt cx="388085" cy="60474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639536" y="4461867"/>
              <a:ext cx="2898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1590557" y="4414242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81032" y="4148053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R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187533" y="3012513"/>
            <a:ext cx="6251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 =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470863" y="3013226"/>
            <a:ext cx="881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f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259799" y="2540864"/>
            <a:ext cx="469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 =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704517" y="2407770"/>
            <a:ext cx="378560" cy="604743"/>
            <a:chOff x="1568346" y="4148053"/>
            <a:chExt cx="378560" cy="604743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1639536" y="4461867"/>
              <a:ext cx="28989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1568346" y="4414242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68346" y="4148053"/>
              <a:ext cx="3785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R</a:t>
              </a:r>
              <a:endPara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84263" y="3398370"/>
            <a:ext cx="1566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20</a:t>
            </a:r>
            <a:endParaRPr lang="en-I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15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30" grpId="0" animBg="1"/>
      <p:bldP spid="31" grpId="0"/>
      <p:bldP spid="32" grpId="0" animBg="1"/>
      <p:bldP spid="33" grpId="0"/>
      <p:bldP spid="34" grpId="0"/>
      <p:bldP spid="35" grpId="0"/>
      <p:bldP spid="40" grpId="0"/>
      <p:bldP spid="41" grpId="0"/>
      <p:bldP spid="42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1494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T-Educare\Desktop\room-doors-vector-art-wallpa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57200" y="-277174"/>
            <a:ext cx="10058400" cy="567880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" name="Picture 3" descr="C:\Users\MT-Educare\Desktop\FreeVector-On-Off-Switch copy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6830" y="1878330"/>
            <a:ext cx="647910" cy="2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MJ\Pooja mam (physics)\Light – Reflection and Refraction\office-furniture-vector1 cop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368" y="2508306"/>
            <a:ext cx="2482961" cy="25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V="1">
            <a:off x="2976564" y="1779662"/>
            <a:ext cx="3467644" cy="115404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67038" y="266700"/>
            <a:ext cx="1668462" cy="2719388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arrow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457200" y="-393699"/>
            <a:ext cx="10058400" cy="58118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9876184" flipH="1">
            <a:off x="4808914" y="225493"/>
            <a:ext cx="636846" cy="2207175"/>
          </a:xfrm>
          <a:prstGeom prst="triangle">
            <a:avLst>
              <a:gd name="adj" fmla="val 8244"/>
            </a:avLst>
          </a:prstGeom>
          <a:gradFill flip="none" rotWithShape="1">
            <a:gsLst>
              <a:gs pos="28000">
                <a:schemeClr val="bg1"/>
              </a:gs>
              <a:gs pos="82917">
                <a:schemeClr val="bg1">
                  <a:alpha val="5000"/>
                </a:schemeClr>
              </a:gs>
              <a:gs pos="61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4703933" y="206265"/>
            <a:ext cx="605696" cy="2262642"/>
          </a:xfrm>
          <a:prstGeom prst="triangle">
            <a:avLst>
              <a:gd name="adj" fmla="val 8244"/>
            </a:avLst>
          </a:prstGeom>
          <a:gradFill flip="none" rotWithShape="1">
            <a:gsLst>
              <a:gs pos="89178">
                <a:srgbClr val="F9F9F9">
                  <a:alpha val="9000"/>
                </a:srgbClr>
              </a:gs>
              <a:gs pos="28000">
                <a:schemeClr val="bg1"/>
              </a:gs>
              <a:gs pos="68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Isosceles Triangle 21"/>
          <p:cNvSpPr/>
          <p:nvPr/>
        </p:nvSpPr>
        <p:spPr>
          <a:xfrm rot="18886845">
            <a:off x="5204337" y="-53315"/>
            <a:ext cx="970547" cy="2207656"/>
          </a:xfrm>
          <a:custGeom>
            <a:avLst/>
            <a:gdLst>
              <a:gd name="connsiteX0" fmla="*/ 0 w 620784"/>
              <a:gd name="connsiteY0" fmla="*/ 2369557 h 2369557"/>
              <a:gd name="connsiteX1" fmla="*/ 51177 w 620784"/>
              <a:gd name="connsiteY1" fmla="*/ 0 h 2369557"/>
              <a:gd name="connsiteX2" fmla="*/ 620784 w 620784"/>
              <a:gd name="connsiteY2" fmla="*/ 2369557 h 2369557"/>
              <a:gd name="connsiteX3" fmla="*/ 0 w 620784"/>
              <a:gd name="connsiteY3" fmla="*/ 2369557 h 2369557"/>
              <a:gd name="connsiteX0" fmla="*/ 0 w 970547"/>
              <a:gd name="connsiteY0" fmla="*/ 2246985 h 2369557"/>
              <a:gd name="connsiteX1" fmla="*/ 400940 w 970547"/>
              <a:gd name="connsiteY1" fmla="*/ 0 h 2369557"/>
              <a:gd name="connsiteX2" fmla="*/ 970547 w 970547"/>
              <a:gd name="connsiteY2" fmla="*/ 2369557 h 2369557"/>
              <a:gd name="connsiteX3" fmla="*/ 0 w 970547"/>
              <a:gd name="connsiteY3" fmla="*/ 2246985 h 2369557"/>
              <a:gd name="connsiteX0" fmla="*/ 0 w 970547"/>
              <a:gd name="connsiteY0" fmla="*/ 2085084 h 2207656"/>
              <a:gd name="connsiteX1" fmla="*/ 467673 w 970547"/>
              <a:gd name="connsiteY1" fmla="*/ 0 h 2207656"/>
              <a:gd name="connsiteX2" fmla="*/ 970547 w 970547"/>
              <a:gd name="connsiteY2" fmla="*/ 2207656 h 2207656"/>
              <a:gd name="connsiteX3" fmla="*/ 0 w 970547"/>
              <a:gd name="connsiteY3" fmla="*/ 2085084 h 2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47" h="2207656">
                <a:moveTo>
                  <a:pt x="0" y="2085084"/>
                </a:moveTo>
                <a:lnTo>
                  <a:pt x="467673" y="0"/>
                </a:lnTo>
                <a:lnTo>
                  <a:pt x="970547" y="2207656"/>
                </a:lnTo>
                <a:lnTo>
                  <a:pt x="0" y="2085084"/>
                </a:lnTo>
                <a:close/>
              </a:path>
            </a:pathLst>
          </a:custGeom>
          <a:gradFill flip="none" rotWithShape="1">
            <a:gsLst>
              <a:gs pos="28000">
                <a:schemeClr val="bg1"/>
              </a:gs>
              <a:gs pos="85000">
                <a:schemeClr val="bg1">
                  <a:alpha val="3000"/>
                </a:schemeClr>
              </a:gs>
              <a:gs pos="55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 rot="1723816">
            <a:off x="3982420" y="208625"/>
            <a:ext cx="636846" cy="2207175"/>
          </a:xfrm>
          <a:prstGeom prst="triangle">
            <a:avLst>
              <a:gd name="adj" fmla="val 8244"/>
            </a:avLst>
          </a:prstGeom>
          <a:gradFill flip="none" rotWithShape="1">
            <a:gsLst>
              <a:gs pos="28000">
                <a:schemeClr val="bg1"/>
              </a:gs>
              <a:gs pos="82917">
                <a:schemeClr val="bg1">
                  <a:alpha val="5000"/>
                </a:schemeClr>
              </a:gs>
              <a:gs pos="61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222970" flipH="1">
            <a:off x="4080217" y="152695"/>
            <a:ext cx="605696" cy="2299000"/>
          </a:xfrm>
          <a:prstGeom prst="triangle">
            <a:avLst>
              <a:gd name="adj" fmla="val 8244"/>
            </a:avLst>
          </a:prstGeom>
          <a:gradFill flip="none" rotWithShape="1">
            <a:gsLst>
              <a:gs pos="89178">
                <a:srgbClr val="F9F9F9">
                  <a:alpha val="9000"/>
                </a:srgbClr>
              </a:gs>
              <a:gs pos="28000">
                <a:schemeClr val="bg1"/>
              </a:gs>
              <a:gs pos="68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Isosceles Triangle 21"/>
          <p:cNvSpPr/>
          <p:nvPr/>
        </p:nvSpPr>
        <p:spPr>
          <a:xfrm rot="2713155" flipH="1">
            <a:off x="3294360" y="-107945"/>
            <a:ext cx="970547" cy="2207656"/>
          </a:xfrm>
          <a:custGeom>
            <a:avLst/>
            <a:gdLst>
              <a:gd name="connsiteX0" fmla="*/ 0 w 620784"/>
              <a:gd name="connsiteY0" fmla="*/ 2369557 h 2369557"/>
              <a:gd name="connsiteX1" fmla="*/ 51177 w 620784"/>
              <a:gd name="connsiteY1" fmla="*/ 0 h 2369557"/>
              <a:gd name="connsiteX2" fmla="*/ 620784 w 620784"/>
              <a:gd name="connsiteY2" fmla="*/ 2369557 h 2369557"/>
              <a:gd name="connsiteX3" fmla="*/ 0 w 620784"/>
              <a:gd name="connsiteY3" fmla="*/ 2369557 h 2369557"/>
              <a:gd name="connsiteX0" fmla="*/ 0 w 970547"/>
              <a:gd name="connsiteY0" fmla="*/ 2246985 h 2369557"/>
              <a:gd name="connsiteX1" fmla="*/ 400940 w 970547"/>
              <a:gd name="connsiteY1" fmla="*/ 0 h 2369557"/>
              <a:gd name="connsiteX2" fmla="*/ 970547 w 970547"/>
              <a:gd name="connsiteY2" fmla="*/ 2369557 h 2369557"/>
              <a:gd name="connsiteX3" fmla="*/ 0 w 970547"/>
              <a:gd name="connsiteY3" fmla="*/ 2246985 h 2369557"/>
              <a:gd name="connsiteX0" fmla="*/ 0 w 970547"/>
              <a:gd name="connsiteY0" fmla="*/ 2085084 h 2207656"/>
              <a:gd name="connsiteX1" fmla="*/ 467673 w 970547"/>
              <a:gd name="connsiteY1" fmla="*/ 0 h 2207656"/>
              <a:gd name="connsiteX2" fmla="*/ 970547 w 970547"/>
              <a:gd name="connsiteY2" fmla="*/ 2207656 h 2207656"/>
              <a:gd name="connsiteX3" fmla="*/ 0 w 970547"/>
              <a:gd name="connsiteY3" fmla="*/ 2085084 h 2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47" h="2207656">
                <a:moveTo>
                  <a:pt x="0" y="2085084"/>
                </a:moveTo>
                <a:lnTo>
                  <a:pt x="467673" y="0"/>
                </a:lnTo>
                <a:lnTo>
                  <a:pt x="970547" y="2207656"/>
                </a:lnTo>
                <a:lnTo>
                  <a:pt x="0" y="2085084"/>
                </a:lnTo>
                <a:close/>
              </a:path>
            </a:pathLst>
          </a:custGeom>
          <a:gradFill flip="none" rotWithShape="1">
            <a:gsLst>
              <a:gs pos="28000">
                <a:schemeClr val="bg1"/>
              </a:gs>
              <a:gs pos="85000">
                <a:schemeClr val="bg1">
                  <a:alpha val="3000"/>
                </a:schemeClr>
              </a:gs>
              <a:gs pos="55000">
                <a:schemeClr val="bg1">
                  <a:lumMod val="85000"/>
                  <a:alpha val="4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87" name="Oval 3086"/>
          <p:cNvSpPr/>
          <p:nvPr/>
        </p:nvSpPr>
        <p:spPr>
          <a:xfrm>
            <a:off x="4289426" y="155576"/>
            <a:ext cx="777875" cy="2603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9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D:\d drive\MJ WORK\Pooja mam (physics)\State board\10th State\REFRACTION OF LIGHT\Torch_Bod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350114"/>
            <a:ext cx="2288776" cy="10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d drive\MJ WORK\Pooja mam (physics)\State board\10th State\REFRACTION OF LIGHT\pv2-light-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" t="14374" r="50000" b="30757"/>
          <a:stretch/>
        </p:blipFill>
        <p:spPr bwMode="auto">
          <a:xfrm>
            <a:off x="2838608" y="209460"/>
            <a:ext cx="3085785" cy="12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40870" y="553819"/>
            <a:ext cx="1462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LIGHT</a:t>
            </a:r>
            <a:endParaRPr lang="en-US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062984"/>
            <a:ext cx="80344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Light is a form of </a:t>
            </a:r>
            <a:r>
              <a:rPr lang="en-US" sz="2000" b="1" kern="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ENERGY</a:t>
            </a: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that produces the </a:t>
            </a:r>
            <a:r>
              <a:rPr lang="en-US" sz="2000" b="1" kern="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sensation</a:t>
            </a: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of vision.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1503657"/>
            <a:ext cx="3044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Rectilinear Propagation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61948" y="1879182"/>
            <a:ext cx="2743200" cy="78266"/>
          </a:xfrm>
          <a:prstGeom prst="rightArrow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67138" y="1503657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Reflection of light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34050" y="1894017"/>
            <a:ext cx="2322813" cy="4859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7466013" y="2190750"/>
            <a:ext cx="763587" cy="457200"/>
            <a:chOff x="3505200" y="1905000"/>
            <a:chExt cx="762704" cy="457200"/>
          </a:xfrm>
        </p:grpSpPr>
        <p:sp>
          <p:nvSpPr>
            <p:cNvPr id="16" name="TextBox 49"/>
            <p:cNvSpPr txBox="1">
              <a:spLocks noChangeArrowheads="1"/>
            </p:cNvSpPr>
            <p:nvPr/>
          </p:nvSpPr>
          <p:spPr bwMode="auto">
            <a:xfrm>
              <a:off x="3570682" y="1931272"/>
              <a:ext cx="65679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</a:t>
              </a:r>
              <a:r>
                <a:rPr lang="en-US" sz="2000" b="1" kern="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= r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05200" y="1905000"/>
              <a:ext cx="762704" cy="457200"/>
            </a:xfrm>
            <a:prstGeom prst="round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8" name="Group 57"/>
          <p:cNvGrpSpPr/>
          <p:nvPr/>
        </p:nvGrpSpPr>
        <p:grpSpPr>
          <a:xfrm>
            <a:off x="5548621" y="2278300"/>
            <a:ext cx="1396326" cy="1040676"/>
            <a:chOff x="5320704" y="1436132"/>
            <a:chExt cx="1752600" cy="129540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320704" y="1436132"/>
              <a:ext cx="1752600" cy="1295400"/>
            </a:xfrm>
            <a:prstGeom prst="line">
              <a:avLst/>
            </a:prstGeom>
            <a:noFill/>
            <a:ln w="25400" cap="flat" cmpd="sng" algn="ctr">
              <a:solidFill>
                <a:srgbClr val="FF99CC"/>
              </a:solidFill>
              <a:prstDash val="soli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>
            <a:xfrm rot="-3000000">
              <a:off x="6210996" y="2049345"/>
              <a:ext cx="0" cy="91440"/>
            </a:xfrm>
            <a:prstGeom prst="line">
              <a:avLst/>
            </a:prstGeom>
            <a:noFill/>
            <a:ln w="25400" cap="flat" cmpd="sng" algn="ctr">
              <a:solidFill>
                <a:srgbClr val="FF99CC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21" name="Group 58"/>
          <p:cNvGrpSpPr/>
          <p:nvPr/>
        </p:nvGrpSpPr>
        <p:grpSpPr>
          <a:xfrm>
            <a:off x="5530052" y="3318976"/>
            <a:ext cx="1396326" cy="1045299"/>
            <a:chOff x="5302135" y="2731532"/>
            <a:chExt cx="1752600" cy="1295400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5302135" y="2731532"/>
              <a:ext cx="1752600" cy="1295400"/>
            </a:xfrm>
            <a:prstGeom prst="line">
              <a:avLst/>
            </a:prstGeom>
            <a:noFill/>
            <a:ln w="25400" cap="flat" cmpd="sng" algn="ctr">
              <a:solidFill>
                <a:srgbClr val="66FF33"/>
              </a:solidFill>
              <a:prstDash val="soli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>
            <a:xfrm rot="13800000" flipV="1">
              <a:off x="6192427" y="3321009"/>
              <a:ext cx="0" cy="91440"/>
            </a:xfrm>
            <a:prstGeom prst="line">
              <a:avLst/>
            </a:prstGeom>
            <a:noFill/>
            <a:ln w="25400" cap="flat" cmpd="sng" algn="ctr">
              <a:solidFill>
                <a:srgbClr val="66FF33"/>
              </a:solidFill>
              <a:prstDash val="solid"/>
              <a:tailEnd type="stealth" w="lg" len="lg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5287016" y="208431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</a:t>
            </a:r>
            <a:endParaRPr lang="en-US" sz="1600" b="1" kern="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6839" y="2841694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</a:t>
            </a:r>
            <a:endParaRPr lang="en-US" sz="1600" b="1" kern="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19107" y="4180681"/>
            <a:ext cx="312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</a:t>
            </a:r>
            <a:endParaRPr lang="en-US" sz="1600" b="1" kern="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5368848" y="3317388"/>
            <a:ext cx="2872857" cy="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dash"/>
          </a:ln>
          <a:effectLst/>
        </p:spPr>
      </p:cxnSp>
      <p:grpSp>
        <p:nvGrpSpPr>
          <p:cNvPr id="28" name="Group 33"/>
          <p:cNvGrpSpPr/>
          <p:nvPr/>
        </p:nvGrpSpPr>
        <p:grpSpPr>
          <a:xfrm>
            <a:off x="6948507" y="2231691"/>
            <a:ext cx="159856" cy="2254584"/>
            <a:chOff x="3160192" y="2010102"/>
            <a:chExt cx="159856" cy="2675395"/>
          </a:xfrm>
        </p:grpSpPr>
        <p:grpSp>
          <p:nvGrpSpPr>
            <p:cNvPr id="29" name="Group 32"/>
            <p:cNvGrpSpPr/>
            <p:nvPr/>
          </p:nvGrpSpPr>
          <p:grpSpPr>
            <a:xfrm>
              <a:off x="3160192" y="2133601"/>
              <a:ext cx="159856" cy="2551896"/>
              <a:chOff x="3160192" y="2133601"/>
              <a:chExt cx="159856" cy="255189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16200000" flipH="1">
                <a:off x="3122092" y="2385060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16200000" flipH="1">
                <a:off x="3122092" y="2171701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3" name="Straight Connector 32"/>
              <p:cNvCxnSpPr/>
              <p:nvPr/>
            </p:nvCxnSpPr>
            <p:spPr>
              <a:xfrm rot="16200000" flipH="1">
                <a:off x="3128252" y="2812108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4" name="Straight Connector 33"/>
              <p:cNvCxnSpPr/>
              <p:nvPr/>
            </p:nvCxnSpPr>
            <p:spPr>
              <a:xfrm rot="16200000" flipH="1">
                <a:off x="3128252" y="259874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5" name="Straight Connector 34"/>
              <p:cNvCxnSpPr/>
              <p:nvPr/>
            </p:nvCxnSpPr>
            <p:spPr>
              <a:xfrm rot="16200000" flipH="1">
                <a:off x="3123388" y="3245947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6" name="Straight Connector 35"/>
              <p:cNvCxnSpPr/>
              <p:nvPr/>
            </p:nvCxnSpPr>
            <p:spPr>
              <a:xfrm rot="16200000" flipH="1">
                <a:off x="3123388" y="3032588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7" name="Straight Connector 36"/>
              <p:cNvCxnSpPr/>
              <p:nvPr/>
            </p:nvCxnSpPr>
            <p:spPr>
              <a:xfrm rot="16200000" flipH="1">
                <a:off x="3129548" y="3672995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8" name="Straight Connector 37"/>
              <p:cNvCxnSpPr/>
              <p:nvPr/>
            </p:nvCxnSpPr>
            <p:spPr>
              <a:xfrm rot="16200000" flipH="1">
                <a:off x="3129548" y="3459636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3123388" y="406794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0" name="Straight Connector 39"/>
              <p:cNvCxnSpPr/>
              <p:nvPr/>
            </p:nvCxnSpPr>
            <p:spPr>
              <a:xfrm rot="16200000" flipH="1">
                <a:off x="3123388" y="3854590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1" name="Straight Connector 40"/>
              <p:cNvCxnSpPr/>
              <p:nvPr/>
            </p:nvCxnSpPr>
            <p:spPr>
              <a:xfrm rot="16200000" flipH="1">
                <a:off x="3129548" y="4494997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2" name="Straight Connector 41"/>
              <p:cNvCxnSpPr/>
              <p:nvPr/>
            </p:nvCxnSpPr>
            <p:spPr>
              <a:xfrm rot="16200000" flipH="1">
                <a:off x="3129548" y="4281638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30" name="Straight Connector 29"/>
            <p:cNvCxnSpPr/>
            <p:nvPr/>
          </p:nvCxnSpPr>
          <p:spPr>
            <a:xfrm rot="5400000">
              <a:off x="1828804" y="3342808"/>
              <a:ext cx="2666999" cy="1588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43" name="TextBox 42"/>
          <p:cNvSpPr txBox="1"/>
          <p:nvPr/>
        </p:nvSpPr>
        <p:spPr>
          <a:xfrm>
            <a:off x="7118988" y="2931082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Normal</a:t>
            </a:r>
            <a:endParaRPr lang="en-US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Arc 43"/>
          <p:cNvSpPr/>
          <p:nvPr/>
        </p:nvSpPr>
        <p:spPr>
          <a:xfrm flipH="1">
            <a:off x="6302923" y="2857063"/>
            <a:ext cx="914400" cy="914400"/>
          </a:xfrm>
          <a:prstGeom prst="arc">
            <a:avLst>
              <a:gd name="adj1" fmla="val 18591528"/>
              <a:gd name="adj2" fmla="val 0"/>
            </a:avLst>
          </a:prstGeom>
          <a:noFill/>
          <a:ln w="25400" cap="flat" cmpd="sng" algn="ctr">
            <a:solidFill>
              <a:srgbClr val="FF99CC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74323" y="2873444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err="1" smtClean="0">
                <a:solidFill>
                  <a:srgbClr val="FF99CC"/>
                </a:solidFill>
                <a:latin typeface="+mj-lt"/>
              </a:rPr>
              <a:t>i</a:t>
            </a:r>
            <a:endParaRPr lang="en-US" b="1" kern="0" dirty="0">
              <a:solidFill>
                <a:srgbClr val="FF99CC"/>
              </a:solidFill>
              <a:latin typeface="+mj-lt"/>
            </a:endParaRPr>
          </a:p>
        </p:txBody>
      </p:sp>
      <p:sp>
        <p:nvSpPr>
          <p:cNvPr id="46" name="Arc 45"/>
          <p:cNvSpPr/>
          <p:nvPr/>
        </p:nvSpPr>
        <p:spPr>
          <a:xfrm flipH="1" flipV="1">
            <a:off x="6302923" y="2861776"/>
            <a:ext cx="914400" cy="914400"/>
          </a:xfrm>
          <a:prstGeom prst="arc">
            <a:avLst>
              <a:gd name="adj1" fmla="val 18634614"/>
              <a:gd name="adj2" fmla="val 0"/>
            </a:avLst>
          </a:prstGeom>
          <a:noFill/>
          <a:ln w="25400" cap="flat" cmpd="sng" algn="ctr">
            <a:solidFill>
              <a:srgbClr val="66FF33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49966" y="333064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err="1" smtClean="0">
                <a:solidFill>
                  <a:srgbClr val="66FF33"/>
                </a:solidFill>
                <a:latin typeface="+mj-lt"/>
              </a:rPr>
              <a:t>r</a:t>
            </a:r>
            <a:endParaRPr lang="en-US" b="1" kern="0" dirty="0">
              <a:solidFill>
                <a:srgbClr val="66FF33"/>
              </a:solidFill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 rot="2141352">
            <a:off x="5617706" y="2344207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incident ray</a:t>
            </a:r>
            <a:endParaRPr lang="en-US" sz="1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 rot="19404708">
            <a:off x="5496150" y="397250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reflected ray</a:t>
            </a:r>
            <a:endParaRPr lang="en-US" sz="1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5400" y="2732014"/>
            <a:ext cx="97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angle of incidence</a:t>
            </a:r>
            <a:endParaRPr lang="en-US" sz="1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05400" y="3494014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angle of reflection</a:t>
            </a:r>
            <a:endParaRPr lang="en-US" sz="1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49733" y="4529862"/>
            <a:ext cx="214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Opaque Surface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852684" y="555411"/>
            <a:ext cx="1462260" cy="646331"/>
          </a:xfrm>
          <a:prstGeom prst="rect">
            <a:avLst/>
          </a:prstGeom>
          <a:effectLst>
            <a:glow>
              <a:schemeClr val="bg1"/>
            </a:glo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effectLst>
                  <a:glow rad="241300">
                    <a:schemeClr val="bg1">
                      <a:alpha val="98000"/>
                    </a:scheme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LIGHT</a:t>
            </a:r>
            <a:endParaRPr lang="en-US" sz="3600" b="1" dirty="0">
              <a:effectLst>
                <a:glow rad="241300">
                  <a:schemeClr val="bg1">
                    <a:alpha val="98000"/>
                  </a:schemeClr>
                </a:glo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38150"/>
            <a:ext cx="2287588" cy="173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2953786" y="976422"/>
            <a:ext cx="21130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Light is travelling </a:t>
            </a:r>
            <a:endParaRPr lang="en-US" dirty="0" smtClean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</a:t>
            </a: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straight line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85"/>
            <a:ext cx="9144000" cy="5148071"/>
          </a:xfrm>
          <a:prstGeom prst="rect">
            <a:avLst/>
          </a:prstGeom>
          <a:noFill/>
          <a:effectLst>
            <a:glow rad="635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52400" y="1990603"/>
            <a:ext cx="4743452" cy="2430456"/>
          </a:xfrm>
          <a:prstGeom prst="roundRect">
            <a:avLst>
              <a:gd name="adj" fmla="val 107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00581" y="2190750"/>
            <a:ext cx="25241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Laws of Reflection  </a:t>
            </a:r>
            <a:endParaRPr lang="en-US" sz="2000" b="1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2790" y="2675387"/>
            <a:ext cx="4599709" cy="52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1. The angle of incidence is equal to the angle of reflection.</a:t>
            </a:r>
            <a:endParaRPr 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62790" y="3333842"/>
            <a:ext cx="4599709" cy="863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2. The incident ray, the normal to the mirror at the point of incidence and the reflected ray, all lie in the same </a:t>
            </a: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plane. </a:t>
            </a:r>
            <a:endParaRPr 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810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3000" autoRev="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fill="hold" nodeType="withEffect" p14:presetBounceEnd="50667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-4.36863E-6 L -0.27361 0.12103 " pathEditMode="relative" rAng="0" ptsTypes="AA" p14:bounceEnd="50667">
                                          <p:cBhvr>
                                            <p:cTn id="7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81" y="60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5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7" fill="hold">
                          <p:stCondLst>
                            <p:cond delay="indefinite"/>
                          </p:stCondLst>
                          <p:childTnLst>
                            <p:par>
                              <p:cTn id="1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6" grpId="1"/>
          <p:bldP spid="7" grpId="0"/>
          <p:bldP spid="8" grpId="0"/>
          <p:bldP spid="9" grpId="0" animBg="1"/>
          <p:bldP spid="13" grpId="0"/>
          <p:bldP spid="14" grpId="0" animBg="1"/>
          <p:bldP spid="24" grpId="0"/>
          <p:bldP spid="25" grpId="0"/>
          <p:bldP spid="26" grpId="0"/>
          <p:bldP spid="43" grpId="0"/>
          <p:bldP spid="44" grpId="0" animBg="1"/>
          <p:bldP spid="45" grpId="0"/>
          <p:bldP spid="46" grpId="0" animBg="1"/>
          <p:bldP spid="47" grpId="0"/>
          <p:bldP spid="48" grpId="0"/>
          <p:bldP spid="49" grpId="0"/>
          <p:bldP spid="50" grpId="0"/>
          <p:bldP spid="51" grpId="0"/>
          <p:bldP spid="52" grpId="0"/>
          <p:bldP spid="55" grpId="0"/>
          <p:bldP spid="54" grpId="0"/>
          <p:bldP spid="54" grpId="1"/>
          <p:bldP spid="54" grpId="2"/>
          <p:bldP spid="11" grpId="0" animBg="1"/>
          <p:bldP spid="56" grpId="0"/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7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xit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25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0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3000" autoRev="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2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7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40000" y="4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 -4.36863E-6 L -0.27361 0.12103 " pathEditMode="relative" rAng="0" ptsTypes="AA">
                                          <p:cBhvr>
                                            <p:cTn id="75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681" y="60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5" dur="2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2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25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5" dur="2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0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2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9" fill="hold">
                          <p:stCondLst>
                            <p:cond delay="indefinite"/>
                          </p:stCondLst>
                          <p:childTnLst>
                            <p:par>
                              <p:cTn id="1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53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7" fill="hold">
                          <p:stCondLst>
                            <p:cond delay="indefinite"/>
                          </p:stCondLst>
                          <p:childTnLst>
                            <p:par>
                              <p:cTn id="1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6" grpId="1"/>
          <p:bldP spid="7" grpId="0"/>
          <p:bldP spid="8" grpId="0"/>
          <p:bldP spid="9" grpId="0" animBg="1"/>
          <p:bldP spid="13" grpId="0"/>
          <p:bldP spid="14" grpId="0" animBg="1"/>
          <p:bldP spid="24" grpId="0"/>
          <p:bldP spid="25" grpId="0"/>
          <p:bldP spid="26" grpId="0"/>
          <p:bldP spid="43" grpId="0"/>
          <p:bldP spid="44" grpId="0" animBg="1"/>
          <p:bldP spid="45" grpId="0"/>
          <p:bldP spid="46" grpId="0" animBg="1"/>
          <p:bldP spid="47" grpId="0"/>
          <p:bldP spid="48" grpId="0"/>
          <p:bldP spid="49" grpId="0"/>
          <p:bldP spid="50" grpId="0"/>
          <p:bldP spid="51" grpId="0"/>
          <p:bldP spid="52" grpId="0"/>
          <p:bldP spid="55" grpId="0"/>
          <p:bldP spid="54" grpId="0"/>
          <p:bldP spid="54" grpId="1"/>
          <p:bldP spid="54" grpId="2"/>
          <p:bldP spid="11" grpId="0" animBg="1"/>
          <p:bldP spid="56" grpId="0"/>
          <p:bldP spid="57" grpId="0"/>
          <p:bldP spid="5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 drive\MJ WORK\Pooja mam (physics)\CBSE (VII)\Light\523159398-612x6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-9379" y="-2286"/>
            <a:ext cx="9162758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0825" y="123478"/>
            <a:ext cx="3328155" cy="848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MAKING </a:t>
            </a: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OF A </a:t>
            </a:r>
            <a:endParaRPr lang="en-US" sz="20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>
              <a:lnSpc>
                <a:spcPts val="3500"/>
              </a:lnSpc>
              <a:defRPr/>
            </a:pPr>
            <a:r>
              <a:rPr lang="en-US" sz="4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PLANE MIRROR</a:t>
            </a:r>
            <a:endParaRPr lang="en-US" sz="4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pic>
        <p:nvPicPr>
          <p:cNvPr id="5" name="Picture 4" descr="C:\Users\MT-Educare\Desktop\00 cop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1715335"/>
            <a:ext cx="4931746" cy="258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3" t="2354" r="3274" b="2620"/>
          <a:stretch/>
        </p:blipFill>
        <p:spPr bwMode="auto">
          <a:xfrm rot="16200000" flipV="1">
            <a:off x="1925130" y="763824"/>
            <a:ext cx="2151063" cy="44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6200000">
            <a:off x="1944182" y="798750"/>
            <a:ext cx="2143125" cy="4391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3648" y="2506004"/>
            <a:ext cx="32095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SILVER</a:t>
            </a:r>
            <a:endParaRPr lang="en-US" sz="4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Image result for scratch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9891" y="188596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 rot="16200000">
            <a:off x="1944182" y="798750"/>
            <a:ext cx="2143125" cy="4391027"/>
          </a:xfrm>
          <a:prstGeom prst="rect">
            <a:avLst/>
          </a:prstGeom>
          <a:solidFill>
            <a:srgbClr val="FF4F4F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6" descr="D:\MJ\Pooja mam (physics)\Light – Reflection and Refraction\Untitled-4 copy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279" y="1715335"/>
            <a:ext cx="4798632" cy="24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0279" y="1715335"/>
            <a:ext cx="4798632" cy="2432733"/>
            <a:chOff x="662316" y="-2152650"/>
            <a:chExt cx="4798632" cy="2432733"/>
          </a:xfrm>
        </p:grpSpPr>
        <p:pic>
          <p:nvPicPr>
            <p:cNvPr id="12" name="Picture 6" descr="D:\MJ\Pooja mam (physics)\Light – Reflection and Refraction\Untitled-4 copy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16" y="-2152650"/>
              <a:ext cx="4798632" cy="2432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 rot="16200000">
              <a:off x="2017873" y="-3122437"/>
              <a:ext cx="2150725" cy="4408474"/>
            </a:xfrm>
            <a:prstGeom prst="rect">
              <a:avLst/>
            </a:prstGeom>
            <a:gradFill flip="none" rotWithShape="1">
              <a:gsLst>
                <a:gs pos="37000">
                  <a:schemeClr val="bg1"/>
                </a:gs>
                <a:gs pos="61000">
                  <a:schemeClr val="bg1"/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460815" y="3491469"/>
            <a:ext cx="2823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REFLECTING SURFACE </a:t>
            </a:r>
          </a:p>
        </p:txBody>
      </p:sp>
      <p:grpSp>
        <p:nvGrpSpPr>
          <p:cNvPr id="15" name="Group 33"/>
          <p:cNvGrpSpPr/>
          <p:nvPr/>
        </p:nvGrpSpPr>
        <p:grpSpPr>
          <a:xfrm>
            <a:off x="6083980" y="1813432"/>
            <a:ext cx="348570" cy="2510918"/>
            <a:chOff x="3123406" y="2010102"/>
            <a:chExt cx="161873" cy="2709654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1790700" y="3342808"/>
              <a:ext cx="2667000" cy="158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17" name="Group 32"/>
            <p:cNvGrpSpPr/>
            <p:nvPr/>
          </p:nvGrpSpPr>
          <p:grpSpPr>
            <a:xfrm>
              <a:off x="3125423" y="2167867"/>
              <a:ext cx="159856" cy="2551889"/>
              <a:chOff x="3125423" y="2167867"/>
              <a:chExt cx="159856" cy="255188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16200000" flipH="1">
                <a:off x="3087323" y="241932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9" name="Straight Connector 18"/>
              <p:cNvCxnSpPr/>
              <p:nvPr/>
            </p:nvCxnSpPr>
            <p:spPr>
              <a:xfrm rot="16200000" flipH="1">
                <a:off x="3087323" y="2205967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" name="Straight Connector 19"/>
              <p:cNvCxnSpPr/>
              <p:nvPr/>
            </p:nvCxnSpPr>
            <p:spPr>
              <a:xfrm rot="16200000" flipH="1">
                <a:off x="3093483" y="2846371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" name="Straight Connector 20"/>
              <p:cNvCxnSpPr/>
              <p:nvPr/>
            </p:nvCxnSpPr>
            <p:spPr>
              <a:xfrm rot="16200000" flipH="1">
                <a:off x="3093483" y="263301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" name="Straight Connector 21"/>
              <p:cNvCxnSpPr/>
              <p:nvPr/>
            </p:nvCxnSpPr>
            <p:spPr>
              <a:xfrm rot="16200000" flipH="1">
                <a:off x="3088619" y="3280210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3088619" y="306685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4" name="Straight Connector 23"/>
              <p:cNvCxnSpPr/>
              <p:nvPr/>
            </p:nvCxnSpPr>
            <p:spPr>
              <a:xfrm rot="16200000" flipH="1">
                <a:off x="3094779" y="370725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3094779" y="349389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3088619" y="410221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3088619" y="3888853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8" name="Straight Connector 27"/>
              <p:cNvCxnSpPr/>
              <p:nvPr/>
            </p:nvCxnSpPr>
            <p:spPr>
              <a:xfrm rot="16200000" flipH="1">
                <a:off x="3094779" y="4529256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3094779" y="431590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cxnSp>
        <p:nvCxnSpPr>
          <p:cNvPr id="30" name="Straight Arrow Connector 29"/>
          <p:cNvCxnSpPr/>
          <p:nvPr/>
        </p:nvCxnSpPr>
        <p:spPr>
          <a:xfrm>
            <a:off x="5772568" y="3032928"/>
            <a:ext cx="27432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6200000">
            <a:off x="4500843" y="2798989"/>
            <a:ext cx="2309668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Reflecting surface </a:t>
            </a:r>
            <a:endParaRPr lang="en-US" sz="1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419286" y="3032928"/>
            <a:ext cx="27432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6200000">
            <a:off x="5883076" y="2875586"/>
            <a:ext cx="1916094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Opaque surface </a:t>
            </a:r>
            <a:endParaRPr lang="en-US" sz="16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1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8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7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7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8" grpId="0"/>
      <p:bldP spid="8" grpId="1"/>
      <p:bldP spid="9" grpId="0" animBg="1"/>
      <p:bldP spid="9" grpId="1" animBg="1"/>
      <p:bldP spid="32" grpId="0"/>
      <p:bldP spid="31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24516" y="123478"/>
            <a:ext cx="2694969" cy="868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TYPES OF</a:t>
            </a:r>
          </a:p>
          <a:p>
            <a:pPr algn="ctr">
              <a:lnSpc>
                <a:spcPts val="3500"/>
              </a:lnSpc>
              <a:defRPr/>
            </a:pPr>
            <a:r>
              <a:rPr lang="en-US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59194" y="884856"/>
            <a:ext cx="18630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REGULAR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REFLECTION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802182"/>
            <a:ext cx="2209800" cy="914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59663" y="884856"/>
            <a:ext cx="21868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IRREGULAR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REFLECTION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71971" y="802182"/>
            <a:ext cx="2209800" cy="914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1785381"/>
            <a:ext cx="3627978" cy="79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Reflection through smooth surface e.g. Reflection through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plain glass, still water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etc.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31417" y="1789453"/>
            <a:ext cx="356018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Reflection through rough surface e.g. Reflection through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concrete wall, running water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etc.</a:t>
            </a:r>
          </a:p>
        </p:txBody>
      </p:sp>
      <p:pic>
        <p:nvPicPr>
          <p:cNvPr id="11" name="Picture 3" descr="D:\MJ\Pooja mam (physics)\Light – Reflection and Refraction\780_angle-frame-mirror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1580" y="2318957"/>
            <a:ext cx="1477739" cy="318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MJ\Pooja mam (physics)\Light – Reflection and Refraction\207386000011b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3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72" y="3306018"/>
            <a:ext cx="2763847" cy="128179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9449" y="3355343"/>
            <a:ext cx="2895838" cy="1172206"/>
          </a:xfrm>
          <a:custGeom>
            <a:avLst/>
            <a:gdLst>
              <a:gd name="connsiteX0" fmla="*/ 0 w 2657713"/>
              <a:gd name="connsiteY0" fmla="*/ 0 h 1138075"/>
              <a:gd name="connsiteX1" fmla="*/ 2657713 w 2657713"/>
              <a:gd name="connsiteY1" fmla="*/ 0 h 1138075"/>
              <a:gd name="connsiteX2" fmla="*/ 2657713 w 2657713"/>
              <a:gd name="connsiteY2" fmla="*/ 1138075 h 1138075"/>
              <a:gd name="connsiteX3" fmla="*/ 0 w 2657713"/>
              <a:gd name="connsiteY3" fmla="*/ 1138075 h 1138075"/>
              <a:gd name="connsiteX4" fmla="*/ 0 w 2657713"/>
              <a:gd name="connsiteY4" fmla="*/ 0 h 1138075"/>
              <a:gd name="connsiteX0" fmla="*/ 0 w 2759313"/>
              <a:gd name="connsiteY0" fmla="*/ 0 h 1138075"/>
              <a:gd name="connsiteX1" fmla="*/ 2657713 w 2759313"/>
              <a:gd name="connsiteY1" fmla="*/ 0 h 1138075"/>
              <a:gd name="connsiteX2" fmla="*/ 2759313 w 2759313"/>
              <a:gd name="connsiteY2" fmla="*/ 1125375 h 1138075"/>
              <a:gd name="connsiteX3" fmla="*/ 0 w 2759313"/>
              <a:gd name="connsiteY3" fmla="*/ 1138075 h 1138075"/>
              <a:gd name="connsiteX4" fmla="*/ 0 w 2759313"/>
              <a:gd name="connsiteY4" fmla="*/ 0 h 1138075"/>
              <a:gd name="connsiteX0" fmla="*/ 139700 w 2899013"/>
              <a:gd name="connsiteY0" fmla="*/ 0 h 1157125"/>
              <a:gd name="connsiteX1" fmla="*/ 2797413 w 2899013"/>
              <a:gd name="connsiteY1" fmla="*/ 0 h 1157125"/>
              <a:gd name="connsiteX2" fmla="*/ 2899013 w 2899013"/>
              <a:gd name="connsiteY2" fmla="*/ 1125375 h 1157125"/>
              <a:gd name="connsiteX3" fmla="*/ 0 w 2899013"/>
              <a:gd name="connsiteY3" fmla="*/ 1157125 h 1157125"/>
              <a:gd name="connsiteX4" fmla="*/ 139700 w 2899013"/>
              <a:gd name="connsiteY4" fmla="*/ 0 h 1157125"/>
              <a:gd name="connsiteX0" fmla="*/ 139700 w 2899013"/>
              <a:gd name="connsiteY0" fmla="*/ 0 h 1157125"/>
              <a:gd name="connsiteX1" fmla="*/ 2797413 w 2899013"/>
              <a:gd name="connsiteY1" fmla="*/ 0 h 1157125"/>
              <a:gd name="connsiteX2" fmla="*/ 2899013 w 2899013"/>
              <a:gd name="connsiteY2" fmla="*/ 1144425 h 1157125"/>
              <a:gd name="connsiteX3" fmla="*/ 0 w 2899013"/>
              <a:gd name="connsiteY3" fmla="*/ 1157125 h 1157125"/>
              <a:gd name="connsiteX4" fmla="*/ 139700 w 2899013"/>
              <a:gd name="connsiteY4" fmla="*/ 0 h 1157125"/>
              <a:gd name="connsiteX0" fmla="*/ 139700 w 2899013"/>
              <a:gd name="connsiteY0" fmla="*/ 6350 h 1163475"/>
              <a:gd name="connsiteX1" fmla="*/ 2816463 w 2899013"/>
              <a:gd name="connsiteY1" fmla="*/ 0 h 1163475"/>
              <a:gd name="connsiteX2" fmla="*/ 2899013 w 2899013"/>
              <a:gd name="connsiteY2" fmla="*/ 1150775 h 1163475"/>
              <a:gd name="connsiteX3" fmla="*/ 0 w 2899013"/>
              <a:gd name="connsiteY3" fmla="*/ 1163475 h 1163475"/>
              <a:gd name="connsiteX4" fmla="*/ 139700 w 2899013"/>
              <a:gd name="connsiteY4" fmla="*/ 6350 h 1163475"/>
              <a:gd name="connsiteX0" fmla="*/ 139700 w 2899013"/>
              <a:gd name="connsiteY0" fmla="*/ 0 h 1169825"/>
              <a:gd name="connsiteX1" fmla="*/ 2816463 w 2899013"/>
              <a:gd name="connsiteY1" fmla="*/ 6350 h 1169825"/>
              <a:gd name="connsiteX2" fmla="*/ 2899013 w 2899013"/>
              <a:gd name="connsiteY2" fmla="*/ 1157125 h 1169825"/>
              <a:gd name="connsiteX3" fmla="*/ 0 w 2899013"/>
              <a:gd name="connsiteY3" fmla="*/ 1169825 h 1169825"/>
              <a:gd name="connsiteX4" fmla="*/ 139700 w 2899013"/>
              <a:gd name="connsiteY4" fmla="*/ 0 h 1169825"/>
              <a:gd name="connsiteX0" fmla="*/ 127793 w 2899013"/>
              <a:gd name="connsiteY0" fmla="*/ 0 h 1172206"/>
              <a:gd name="connsiteX1" fmla="*/ 2816463 w 2899013"/>
              <a:gd name="connsiteY1" fmla="*/ 8731 h 1172206"/>
              <a:gd name="connsiteX2" fmla="*/ 2899013 w 2899013"/>
              <a:gd name="connsiteY2" fmla="*/ 1159506 h 1172206"/>
              <a:gd name="connsiteX3" fmla="*/ 0 w 2899013"/>
              <a:gd name="connsiteY3" fmla="*/ 1172206 h 1172206"/>
              <a:gd name="connsiteX4" fmla="*/ 127793 w 2899013"/>
              <a:gd name="connsiteY4" fmla="*/ 0 h 1172206"/>
              <a:gd name="connsiteX0" fmla="*/ 118268 w 2889488"/>
              <a:gd name="connsiteY0" fmla="*/ 0 h 1172206"/>
              <a:gd name="connsiteX1" fmla="*/ 2806938 w 2889488"/>
              <a:gd name="connsiteY1" fmla="*/ 8731 h 1172206"/>
              <a:gd name="connsiteX2" fmla="*/ 2889488 w 2889488"/>
              <a:gd name="connsiteY2" fmla="*/ 1159506 h 1172206"/>
              <a:gd name="connsiteX3" fmla="*/ 0 w 2889488"/>
              <a:gd name="connsiteY3" fmla="*/ 1172206 h 1172206"/>
              <a:gd name="connsiteX4" fmla="*/ 118268 w 2889488"/>
              <a:gd name="connsiteY4" fmla="*/ 0 h 1172206"/>
              <a:gd name="connsiteX0" fmla="*/ 118268 w 2895838"/>
              <a:gd name="connsiteY0" fmla="*/ 0 h 1172206"/>
              <a:gd name="connsiteX1" fmla="*/ 2806938 w 2895838"/>
              <a:gd name="connsiteY1" fmla="*/ 8731 h 1172206"/>
              <a:gd name="connsiteX2" fmla="*/ 2895838 w 2895838"/>
              <a:gd name="connsiteY2" fmla="*/ 1169031 h 1172206"/>
              <a:gd name="connsiteX3" fmla="*/ 0 w 2895838"/>
              <a:gd name="connsiteY3" fmla="*/ 1172206 h 1172206"/>
              <a:gd name="connsiteX4" fmla="*/ 118268 w 2895838"/>
              <a:gd name="connsiteY4" fmla="*/ 0 h 1172206"/>
              <a:gd name="connsiteX0" fmla="*/ 118268 w 2895838"/>
              <a:gd name="connsiteY0" fmla="*/ 0 h 1172206"/>
              <a:gd name="connsiteX1" fmla="*/ 2813288 w 2895838"/>
              <a:gd name="connsiteY1" fmla="*/ 5556 h 1172206"/>
              <a:gd name="connsiteX2" fmla="*/ 2895838 w 2895838"/>
              <a:gd name="connsiteY2" fmla="*/ 1169031 h 1172206"/>
              <a:gd name="connsiteX3" fmla="*/ 0 w 2895838"/>
              <a:gd name="connsiteY3" fmla="*/ 1172206 h 1172206"/>
              <a:gd name="connsiteX4" fmla="*/ 118268 w 2895838"/>
              <a:gd name="connsiteY4" fmla="*/ 0 h 117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838" h="1172206">
                <a:moveTo>
                  <a:pt x="118268" y="0"/>
                </a:moveTo>
                <a:lnTo>
                  <a:pt x="2813288" y="5556"/>
                </a:lnTo>
                <a:lnTo>
                  <a:pt x="2895838" y="1169031"/>
                </a:lnTo>
                <a:lnTo>
                  <a:pt x="0" y="1172206"/>
                </a:lnTo>
                <a:lnTo>
                  <a:pt x="11826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scene3d>
            <a:camera prst="perspectiveRelaxedModerately">
              <a:rot lat="21290637" lon="0" rev="0"/>
            </a:camera>
            <a:lightRig rig="freezing" dir="t"/>
          </a:scene3d>
          <a:sp3d prstMaterial="translucent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07"/>
          <p:cNvGrpSpPr/>
          <p:nvPr/>
        </p:nvGrpSpPr>
        <p:grpSpPr>
          <a:xfrm>
            <a:off x="228686" y="2995945"/>
            <a:ext cx="2595145" cy="1134658"/>
            <a:chOff x="381000" y="2667000"/>
            <a:chExt cx="5402730" cy="2362200"/>
          </a:xfrm>
          <a:solidFill>
            <a:sysClr val="window" lastClr="FFFFFF"/>
          </a:solidFill>
        </p:grpSpPr>
        <p:grpSp>
          <p:nvGrpSpPr>
            <p:cNvPr id="14" name="Group 4"/>
            <p:cNvGrpSpPr/>
            <p:nvPr/>
          </p:nvGrpSpPr>
          <p:grpSpPr>
            <a:xfrm>
              <a:off x="381000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33" name="Straight Connector 2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34" name="Flowchart: Extract 3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FF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5" name="Group 44"/>
            <p:cNvGrpSpPr/>
            <p:nvPr/>
          </p:nvGrpSpPr>
          <p:grpSpPr>
            <a:xfrm>
              <a:off x="1065306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31" name="Straight Connector 30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32" name="Flowchart: Extract 31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FF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6" name="Group 47"/>
            <p:cNvGrpSpPr/>
            <p:nvPr/>
          </p:nvGrpSpPr>
          <p:grpSpPr>
            <a:xfrm>
              <a:off x="1749612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29" name="Straight Connector 28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30" name="Flowchart: Extract 29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FF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7" name="Group 50"/>
            <p:cNvGrpSpPr/>
            <p:nvPr/>
          </p:nvGrpSpPr>
          <p:grpSpPr>
            <a:xfrm>
              <a:off x="2433918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8" name="Flowchart: Extract 27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FF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8" name="Group 53"/>
            <p:cNvGrpSpPr/>
            <p:nvPr/>
          </p:nvGrpSpPr>
          <p:grpSpPr>
            <a:xfrm>
              <a:off x="3118224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25" name="Straight Connector 24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6" name="Flowchart: Extract 25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FF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9" name="Group 56"/>
            <p:cNvGrpSpPr/>
            <p:nvPr/>
          </p:nvGrpSpPr>
          <p:grpSpPr>
            <a:xfrm>
              <a:off x="3802530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4" name="Flowchart: Extract 23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20" name="Group 59"/>
            <p:cNvGrpSpPr/>
            <p:nvPr/>
          </p:nvGrpSpPr>
          <p:grpSpPr>
            <a:xfrm>
              <a:off x="4486836" y="2667000"/>
              <a:ext cx="1296894" cy="2362200"/>
              <a:chOff x="762000" y="2133600"/>
              <a:chExt cx="2133600" cy="3886200"/>
            </a:xfrm>
            <a:grpFill/>
          </p:grpSpPr>
          <p:cxnSp>
            <p:nvCxnSpPr>
              <p:cNvPr id="21" name="Straight Connector 20"/>
              <p:cNvCxnSpPr/>
              <p:nvPr/>
            </p:nvCxnSpPr>
            <p:spPr>
              <a:xfrm rot="16200000" flipH="1">
                <a:off x="-114300" y="3009900"/>
                <a:ext cx="3886200" cy="2133600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2" name="Flowchart: Extract 21"/>
              <p:cNvSpPr/>
              <p:nvPr/>
            </p:nvSpPr>
            <p:spPr>
              <a:xfrm rot="9095851">
                <a:off x="1286641" y="3217035"/>
                <a:ext cx="316230" cy="31150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</p:grpSp>
      <p:grpSp>
        <p:nvGrpSpPr>
          <p:cNvPr id="35" name="Group 108"/>
          <p:cNvGrpSpPr/>
          <p:nvPr/>
        </p:nvGrpSpPr>
        <p:grpSpPr>
          <a:xfrm>
            <a:off x="741112" y="3059314"/>
            <a:ext cx="3678488" cy="912311"/>
            <a:chOff x="1447800" y="2798926"/>
            <a:chExt cx="7658100" cy="1899304"/>
          </a:xfrm>
          <a:solidFill>
            <a:sysClr val="window" lastClr="FFFFFF"/>
          </a:solidFill>
        </p:grpSpPr>
        <p:grpSp>
          <p:nvGrpSpPr>
            <p:cNvPr id="36" name="Group 88"/>
            <p:cNvGrpSpPr/>
            <p:nvPr/>
          </p:nvGrpSpPr>
          <p:grpSpPr>
            <a:xfrm>
              <a:off x="1447800" y="2819400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55" name="Straight Connector 54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6" name="Flowchart: Extract 55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37" name="Group 89"/>
            <p:cNvGrpSpPr/>
            <p:nvPr/>
          </p:nvGrpSpPr>
          <p:grpSpPr>
            <a:xfrm>
              <a:off x="2095500" y="2798926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53" name="Straight Connector 52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4" name="Flowchart: Extract 53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38" name="Group 92"/>
            <p:cNvGrpSpPr/>
            <p:nvPr/>
          </p:nvGrpSpPr>
          <p:grpSpPr>
            <a:xfrm>
              <a:off x="2781300" y="2807027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51" name="Straight Connector 50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2" name="Flowchart: Extract 51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39" name="Group 95"/>
            <p:cNvGrpSpPr/>
            <p:nvPr/>
          </p:nvGrpSpPr>
          <p:grpSpPr>
            <a:xfrm>
              <a:off x="3467100" y="2815128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49" name="Straight Connector 48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0" name="Flowchart: Extract 49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40" name="Group 98"/>
            <p:cNvGrpSpPr/>
            <p:nvPr/>
          </p:nvGrpSpPr>
          <p:grpSpPr>
            <a:xfrm>
              <a:off x="4152900" y="2823229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47" name="Straight Connector 46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48" name="Flowchart: Extract 47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41" name="Group 101"/>
            <p:cNvGrpSpPr/>
            <p:nvPr/>
          </p:nvGrpSpPr>
          <p:grpSpPr>
            <a:xfrm>
              <a:off x="4838700" y="2831330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45" name="Straight Connector 44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46" name="Flowchart: Extract 45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42" name="Group 104"/>
            <p:cNvGrpSpPr/>
            <p:nvPr/>
          </p:nvGrpSpPr>
          <p:grpSpPr>
            <a:xfrm>
              <a:off x="5524500" y="2839431"/>
              <a:ext cx="3581400" cy="1858799"/>
              <a:chOff x="1905000" y="2819400"/>
              <a:chExt cx="3581400" cy="1858799"/>
            </a:xfrm>
            <a:grpFill/>
          </p:grpSpPr>
          <p:cxnSp>
            <p:nvCxnSpPr>
              <p:cNvPr id="43" name="Straight Connector 42"/>
              <p:cNvCxnSpPr/>
              <p:nvPr/>
            </p:nvCxnSpPr>
            <p:spPr>
              <a:xfrm rot="10061391" flipH="1">
                <a:off x="1905000" y="2819400"/>
                <a:ext cx="3581400" cy="1858799"/>
              </a:xfrm>
              <a:prstGeom prst="line">
                <a:avLst/>
              </a:prstGeom>
              <a:grpFill/>
              <a:ln w="38100" cap="flat" cmpd="sng" algn="ctr">
                <a:solidFill>
                  <a:schemeClr val="bg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44" name="Flowchart: Extract 43"/>
              <p:cNvSpPr/>
              <p:nvPr/>
            </p:nvSpPr>
            <p:spPr>
              <a:xfrm rot="2957242">
                <a:off x="4193019" y="3163660"/>
                <a:ext cx="189192" cy="185446"/>
              </a:xfrm>
              <a:prstGeom prst="flowChartExtract">
                <a:avLst/>
              </a:prstGeom>
              <a:solidFill>
                <a:srgbClr val="C00000"/>
              </a:solidFill>
              <a:ln w="25400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ookman Old Style" panose="02050604050505020204" pitchFamily="18" charset="0"/>
                </a:endParaRPr>
              </a:p>
            </p:txBody>
          </p:sp>
        </p:grpSp>
      </p:grpSp>
      <p:cxnSp>
        <p:nvCxnSpPr>
          <p:cNvPr id="57" name="Straight Connector 56"/>
          <p:cNvCxnSpPr/>
          <p:nvPr/>
        </p:nvCxnSpPr>
        <p:spPr>
          <a:xfrm rot="16200000" flipH="1">
            <a:off x="6053035" y="3078280"/>
            <a:ext cx="1483720" cy="1063051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8" name="Flowchart: Extract 57"/>
          <p:cNvSpPr/>
          <p:nvPr/>
        </p:nvSpPr>
        <p:spPr>
          <a:xfrm rot="8754605">
            <a:off x="6543480" y="3264091"/>
            <a:ext cx="85012" cy="94934"/>
          </a:xfrm>
          <a:prstGeom prst="flowChartExtract">
            <a:avLst/>
          </a:prstGeom>
          <a:solidFill>
            <a:srgbClr val="C00000"/>
          </a:solidFill>
          <a:ln w="254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grpSp>
        <p:nvGrpSpPr>
          <p:cNvPr id="59" name="Group 4"/>
          <p:cNvGrpSpPr/>
          <p:nvPr/>
        </p:nvGrpSpPr>
        <p:grpSpPr>
          <a:xfrm>
            <a:off x="5200318" y="2927295"/>
            <a:ext cx="919396" cy="1275999"/>
            <a:chOff x="914400" y="2514600"/>
            <a:chExt cx="2438400" cy="3276600"/>
          </a:xfrm>
          <a:solidFill>
            <a:srgbClr val="C00000"/>
          </a:solidFill>
        </p:grpSpPr>
        <p:cxnSp>
          <p:nvCxnSpPr>
            <p:cNvPr id="60" name="Straight Connector 2"/>
            <p:cNvCxnSpPr/>
            <p:nvPr/>
          </p:nvCxnSpPr>
          <p:spPr>
            <a:xfrm rot="16200000" flipH="1">
              <a:off x="495300" y="2933700"/>
              <a:ext cx="3276600" cy="2438400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1" name="Flowchart: Extract 3"/>
            <p:cNvSpPr/>
            <p:nvPr/>
          </p:nvSpPr>
          <p:spPr>
            <a:xfrm rot="8754605">
              <a:off x="1556910" y="3389433"/>
              <a:ext cx="194998" cy="209650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2" name="Group 5"/>
          <p:cNvGrpSpPr/>
          <p:nvPr/>
        </p:nvGrpSpPr>
        <p:grpSpPr>
          <a:xfrm>
            <a:off x="5602554" y="2931004"/>
            <a:ext cx="1034320" cy="1454046"/>
            <a:chOff x="914400" y="2514600"/>
            <a:chExt cx="2438400" cy="3276600"/>
          </a:xfrm>
          <a:solidFill>
            <a:srgbClr val="C00000"/>
          </a:solidFill>
        </p:grpSpPr>
        <p:cxnSp>
          <p:nvCxnSpPr>
            <p:cNvPr id="63" name="Straight Connector 62"/>
            <p:cNvCxnSpPr/>
            <p:nvPr/>
          </p:nvCxnSpPr>
          <p:spPr>
            <a:xfrm rot="16200000" flipH="1">
              <a:off x="495300" y="2933700"/>
              <a:ext cx="3276600" cy="2438400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4" name="Flowchart: Extract 63"/>
            <p:cNvSpPr/>
            <p:nvPr/>
          </p:nvSpPr>
          <p:spPr>
            <a:xfrm rot="8754605">
              <a:off x="1556910" y="3389433"/>
              <a:ext cx="194998" cy="209650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5" name="Group 8"/>
          <p:cNvGrpSpPr/>
          <p:nvPr/>
        </p:nvGrpSpPr>
        <p:grpSpPr>
          <a:xfrm>
            <a:off x="5976058" y="2897620"/>
            <a:ext cx="919396" cy="1275999"/>
            <a:chOff x="914400" y="2514600"/>
            <a:chExt cx="2438400" cy="3276600"/>
          </a:xfrm>
          <a:solidFill>
            <a:srgbClr val="C00000"/>
          </a:solidFill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495300" y="2933700"/>
              <a:ext cx="3276600" cy="2438400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7" name="Flowchart: Extract 66"/>
            <p:cNvSpPr/>
            <p:nvPr/>
          </p:nvSpPr>
          <p:spPr>
            <a:xfrm rot="8754605">
              <a:off x="1556910" y="3389433"/>
              <a:ext cx="194998" cy="209650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8" name="Group 14"/>
          <p:cNvGrpSpPr/>
          <p:nvPr/>
        </p:nvGrpSpPr>
        <p:grpSpPr>
          <a:xfrm>
            <a:off x="6493218" y="2808597"/>
            <a:ext cx="1149245" cy="1513394"/>
            <a:chOff x="914400" y="2514600"/>
            <a:chExt cx="2438400" cy="3276600"/>
          </a:xfrm>
          <a:solidFill>
            <a:srgbClr val="C00000"/>
          </a:solidFill>
        </p:grpSpPr>
        <p:cxnSp>
          <p:nvCxnSpPr>
            <p:cNvPr id="69" name="Straight Connector 15"/>
            <p:cNvCxnSpPr/>
            <p:nvPr/>
          </p:nvCxnSpPr>
          <p:spPr>
            <a:xfrm rot="16200000" flipH="1">
              <a:off x="495300" y="2933700"/>
              <a:ext cx="3276600" cy="2438400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0" name="Flowchart: Extract 16"/>
            <p:cNvSpPr/>
            <p:nvPr/>
          </p:nvSpPr>
          <p:spPr>
            <a:xfrm rot="8754605">
              <a:off x="1556910" y="3389433"/>
              <a:ext cx="194998" cy="209650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1" name="Group 21"/>
          <p:cNvGrpSpPr/>
          <p:nvPr/>
        </p:nvGrpSpPr>
        <p:grpSpPr>
          <a:xfrm>
            <a:off x="6119714" y="2689900"/>
            <a:ext cx="1326338" cy="1511268"/>
            <a:chOff x="2392358" y="1975816"/>
            <a:chExt cx="2880277" cy="4338764"/>
          </a:xfrm>
          <a:solidFill>
            <a:srgbClr val="C00000"/>
          </a:solidFill>
        </p:grpSpPr>
        <p:cxnSp>
          <p:nvCxnSpPr>
            <p:cNvPr id="72" name="Straight Connector 18"/>
            <p:cNvCxnSpPr/>
            <p:nvPr/>
          </p:nvCxnSpPr>
          <p:spPr>
            <a:xfrm rot="5400000" flipH="1" flipV="1">
              <a:off x="1663115" y="2705059"/>
              <a:ext cx="4338764" cy="2880277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3" name="Flowchart: Extract 19"/>
            <p:cNvSpPr/>
            <p:nvPr/>
          </p:nvSpPr>
          <p:spPr>
            <a:xfrm rot="2592213">
              <a:off x="3405525" y="4449304"/>
              <a:ext cx="279909" cy="250919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4" name="Group 22"/>
          <p:cNvGrpSpPr/>
          <p:nvPr/>
        </p:nvGrpSpPr>
        <p:grpSpPr>
          <a:xfrm rot="20571667">
            <a:off x="6636876" y="2720911"/>
            <a:ext cx="481146" cy="1667849"/>
            <a:chOff x="3107869" y="2213334"/>
            <a:chExt cx="1276084" cy="4282820"/>
          </a:xfrm>
          <a:solidFill>
            <a:srgbClr val="C00000"/>
          </a:solidFill>
        </p:grpSpPr>
        <p:cxnSp>
          <p:nvCxnSpPr>
            <p:cNvPr id="75" name="Straight Connector 74"/>
            <p:cNvCxnSpPr/>
            <p:nvPr/>
          </p:nvCxnSpPr>
          <p:spPr>
            <a:xfrm rot="6428333" flipH="1" flipV="1">
              <a:off x="1604501" y="3716702"/>
              <a:ext cx="4282820" cy="1276084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6" name="Flowchart: Extract 75"/>
            <p:cNvSpPr/>
            <p:nvPr/>
          </p:nvSpPr>
          <p:spPr>
            <a:xfrm rot="2102278">
              <a:off x="3608060" y="4240661"/>
              <a:ext cx="279908" cy="250919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7" name="Group 25"/>
          <p:cNvGrpSpPr/>
          <p:nvPr/>
        </p:nvGrpSpPr>
        <p:grpSpPr>
          <a:xfrm rot="449815">
            <a:off x="6879786" y="2670111"/>
            <a:ext cx="739882" cy="1509850"/>
            <a:chOff x="2226483" y="2186269"/>
            <a:chExt cx="1962296" cy="3877098"/>
          </a:xfrm>
          <a:solidFill>
            <a:srgbClr val="C00000"/>
          </a:solidFill>
        </p:grpSpPr>
        <p:cxnSp>
          <p:nvCxnSpPr>
            <p:cNvPr id="78" name="Straight Connector 77"/>
            <p:cNvCxnSpPr/>
            <p:nvPr/>
          </p:nvCxnSpPr>
          <p:spPr>
            <a:xfrm rot="4950185" flipH="1" flipV="1">
              <a:off x="1269082" y="3143670"/>
              <a:ext cx="3877098" cy="1962296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79" name="Flowchart: Extract 78"/>
            <p:cNvSpPr/>
            <p:nvPr/>
          </p:nvSpPr>
          <p:spPr>
            <a:xfrm rot="1229027">
              <a:off x="3564611" y="2625985"/>
              <a:ext cx="279908" cy="250919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0" name="Group 31"/>
          <p:cNvGrpSpPr/>
          <p:nvPr/>
        </p:nvGrpSpPr>
        <p:grpSpPr>
          <a:xfrm rot="1229160">
            <a:off x="7323547" y="2625661"/>
            <a:ext cx="689820" cy="1729718"/>
            <a:chOff x="1673290" y="1572432"/>
            <a:chExt cx="1829525" cy="4441692"/>
          </a:xfrm>
          <a:solidFill>
            <a:srgbClr val="C00000"/>
          </a:solidFill>
        </p:grpSpPr>
        <p:cxnSp>
          <p:nvCxnSpPr>
            <p:cNvPr id="81" name="Straight Connector 80"/>
            <p:cNvCxnSpPr/>
            <p:nvPr/>
          </p:nvCxnSpPr>
          <p:spPr>
            <a:xfrm rot="4170840" flipH="1" flipV="1">
              <a:off x="367207" y="2878515"/>
              <a:ext cx="4441692" cy="1829525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82" name="Flowchart: Extract 81"/>
            <p:cNvSpPr/>
            <p:nvPr/>
          </p:nvSpPr>
          <p:spPr>
            <a:xfrm rot="428589">
              <a:off x="2496918" y="2383740"/>
              <a:ext cx="279908" cy="250919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3" name="Group 37"/>
          <p:cNvGrpSpPr/>
          <p:nvPr/>
        </p:nvGrpSpPr>
        <p:grpSpPr>
          <a:xfrm rot="1520492">
            <a:off x="7635300" y="2749250"/>
            <a:ext cx="1070215" cy="1577410"/>
            <a:chOff x="1450373" y="1467540"/>
            <a:chExt cx="2838399" cy="4320815"/>
          </a:xfrm>
          <a:solidFill>
            <a:srgbClr val="C00000"/>
          </a:solidFill>
        </p:grpSpPr>
        <p:cxnSp>
          <p:nvCxnSpPr>
            <p:cNvPr id="84" name="Straight Connector 83"/>
            <p:cNvCxnSpPr/>
            <p:nvPr/>
          </p:nvCxnSpPr>
          <p:spPr>
            <a:xfrm rot="3879508" flipH="1" flipV="1">
              <a:off x="709163" y="2208748"/>
              <a:ext cx="4320815" cy="2838399"/>
            </a:xfrm>
            <a:prstGeom prst="line">
              <a:avLst/>
            </a:prstGeom>
            <a:grp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85" name="Flowchart: Extract 84"/>
            <p:cNvSpPr/>
            <p:nvPr/>
          </p:nvSpPr>
          <p:spPr>
            <a:xfrm rot="428589">
              <a:off x="2907101" y="2235364"/>
              <a:ext cx="279909" cy="250919"/>
            </a:xfrm>
            <a:prstGeom prst="flowChartExtract">
              <a:avLst/>
            </a:prstGeom>
            <a:grp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637225" y="4587954"/>
            <a:ext cx="2282975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ROUGH SURFACE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65708" y="4587954"/>
            <a:ext cx="215812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SMOOTH MIRROR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 animBg="1"/>
      <p:bldP spid="7" grpId="0"/>
      <p:bldP spid="7" grpId="1"/>
      <p:bldP spid="8" grpId="0" animBg="1"/>
      <p:bldP spid="6" grpId="0"/>
      <p:bldP spid="10" grpId="0"/>
      <p:bldP spid="9" grpId="0" animBg="1"/>
      <p:bldP spid="58" grpId="0" animBg="1"/>
      <p:bldP spid="86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d drive\MJ WORK\Pooja mam (physics)\CBSE (VII)\MOTION AND TIME\Raw\grunge-backgrounds-wallpaper-2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4334"/>
            <a:ext cx="9144000" cy="515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0825" y="195486"/>
            <a:ext cx="7260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haroni" panose="02010803020104030203" pitchFamily="2" charset="-79"/>
              </a:rPr>
              <a:t>CHARACTERISTICS OF THE IMAGE OBTAINED IN A PLANE MIRROR </a:t>
            </a:r>
            <a:endParaRPr lang="en-US" sz="28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Frame 3"/>
          <p:cNvSpPr/>
          <p:nvPr/>
        </p:nvSpPr>
        <p:spPr>
          <a:xfrm rot="19193121">
            <a:off x="299703" y="1011385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7282" y="1047996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0418" y="876657"/>
            <a:ext cx="5665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image formed in a plane mirror is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ERECT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and of the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SAME SIZE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as the object.</a:t>
            </a:r>
          </a:p>
        </p:txBody>
      </p:sp>
      <p:sp>
        <p:nvSpPr>
          <p:cNvPr id="9" name="Rectangle 8"/>
          <p:cNvSpPr/>
          <p:nvPr/>
        </p:nvSpPr>
        <p:spPr>
          <a:xfrm>
            <a:off x="289208" y="1779662"/>
            <a:ext cx="2194560" cy="3082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scene3d>
            <a:camera prst="isometricOffAxis2Right">
              <a:rot lat="21147697" lon="19844098" rev="104109"/>
            </a:camera>
            <a:lightRig rig="brightRoom" dir="t"/>
          </a:scene3d>
          <a:sp3d extrusionH="127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 descr="D:\d drive\MJ WORK\Pooja mam (physics)\CBSE(VIII) Physics\REFRACTION AND DISPERSION OF LIGHT\Raw\10523091-school-boy-cartoon-walk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2058025"/>
            <a:ext cx="1170432" cy="23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200313\Desktop\10523091-school-boy-cartoon-walk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43753" y="2054581"/>
            <a:ext cx="1157423" cy="23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ame 11"/>
          <p:cNvSpPr/>
          <p:nvPr/>
        </p:nvSpPr>
        <p:spPr>
          <a:xfrm rot="19193121">
            <a:off x="302055" y="1909389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9634" y="1946000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2770" y="1774661"/>
            <a:ext cx="5665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Image is at the same distance behind the mirror as the object is in front of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it.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82347" y="2631943"/>
            <a:ext cx="3329613" cy="2748119"/>
            <a:chOff x="2775198" y="-3845155"/>
            <a:chExt cx="4874885" cy="4023521"/>
          </a:xfrm>
        </p:grpSpPr>
        <p:pic>
          <p:nvPicPr>
            <p:cNvPr id="16" name="Picture 2" descr="D:\d drive\MJ WORK\Pooja mam (physics)\CBSE(VIII) Physics\Light\Raw file\mirror-png-1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483" y="-3845155"/>
              <a:ext cx="4800600" cy="2273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6594">
              <a:off x="2775198" y="-2717178"/>
              <a:ext cx="2519013" cy="2895544"/>
            </a:xfrm>
            <a:prstGeom prst="rect">
              <a:avLst/>
            </a:prstGeom>
            <a:scene3d>
              <a:camera prst="isometricOffAxis2Top">
                <a:rot lat="17931909" lon="3526331" rev="17685599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06594" flipH="1">
              <a:off x="3936259" y="-3527578"/>
              <a:ext cx="2493081" cy="2895544"/>
            </a:xfrm>
            <a:prstGeom prst="rect">
              <a:avLst/>
            </a:prstGeom>
            <a:scene3d>
              <a:camera prst="isometricOffAxis2Top">
                <a:rot lat="17931909" lon="3526331" rev="17685599"/>
              </a:camera>
              <a:lightRig rig="threePt" dir="t"/>
            </a:scene3d>
          </p:spPr>
        </p:pic>
        <p:pic>
          <p:nvPicPr>
            <p:cNvPr id="19" name="Picture 2" descr="D:\d drive\MJ WORK\Pooja mam (physics)\CBSE(VIII) Physics\Light\Raw file\5a8ac847ce2fd866385b027014a69de3_-chess-piece-black-king-king-chess-piece-clipart_240-597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753" y="-1872362"/>
              <a:ext cx="198723" cy="494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D:\d drive\MJ WORK\Pooja mam (physics)\CBSE(VIII) Physics\Light\Raw file\5a8ac847ce2fd866385b027014a69de3_-chess-piece-black-king-king-chess-piece-clipart_240-597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054" y="-2392964"/>
              <a:ext cx="198723" cy="494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Frame 22"/>
          <p:cNvSpPr/>
          <p:nvPr/>
        </p:nvSpPr>
        <p:spPr>
          <a:xfrm rot="19193121">
            <a:off x="288763" y="2718223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6342" y="2754834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3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9478" y="2713462"/>
            <a:ext cx="56657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Image in a mirror is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LATERALLY INVERTED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31053" y="3208380"/>
            <a:ext cx="2841970" cy="1523610"/>
            <a:chOff x="5068082" y="3009471"/>
            <a:chExt cx="2841970" cy="15236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68082" y="3009471"/>
              <a:ext cx="1382580" cy="152361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" name="Group 27"/>
            <p:cNvGrpSpPr/>
            <p:nvPr/>
          </p:nvGrpSpPr>
          <p:grpSpPr>
            <a:xfrm>
              <a:off x="6527472" y="3009471"/>
              <a:ext cx="1382580" cy="1523610"/>
              <a:chOff x="4072735" y="2418130"/>
              <a:chExt cx="1382580" cy="152361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4072735" y="2418130"/>
                <a:ext cx="1382580" cy="1523610"/>
              </a:xfrm>
              <a:prstGeom prst="rect">
                <a:avLst/>
              </a:prstGeom>
              <a:noFill/>
              <a:ln w="76200">
                <a:noFill/>
              </a:ln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4072735" y="2418130"/>
                <a:ext cx="1382580" cy="1523610"/>
              </a:xfrm>
              <a:prstGeom prst="rect">
                <a:avLst/>
              </a:prstGeom>
              <a:solidFill>
                <a:schemeClr val="bg2">
                  <a:alpha val="14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61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decel="8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5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"/>
                            </p:stCondLst>
                            <p:childTnLst>
                              <p:par>
                                <p:cTn id="4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73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6" grpId="0"/>
      <p:bldP spid="9" grpId="0" animBg="1"/>
      <p:bldP spid="9" grpId="1" animBg="1"/>
      <p:bldP spid="12" grpId="0" animBg="1"/>
      <p:bldP spid="12" grpId="1" animBg="1"/>
      <p:bldP spid="13" grpId="0"/>
      <p:bldP spid="14" grpId="0"/>
      <p:bldP spid="23" grpId="0" animBg="1"/>
      <p:bldP spid="23" grpId="1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:\MJ\Pooja mam (physics)\Pooja mam\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0"/>
          <a:stretch/>
        </p:blipFill>
        <p:spPr bwMode="auto">
          <a:xfrm>
            <a:off x="-28575" y="-57150"/>
            <a:ext cx="924552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MJ\Pooja mam (physics)\Pooja mam\Light – Reflection and Refraction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97905"/>
            <a:ext cx="1519671" cy="20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D:\MJ\Pooja mam (physics)\Pooja mam\Light – Reflection and Refraction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0929" y="1929031"/>
            <a:ext cx="1519671" cy="20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508803" y="274864"/>
            <a:ext cx="6277326" cy="408623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sym typeface="Symbol"/>
              </a:rPr>
              <a:t>A </a:t>
            </a:r>
            <a:r>
              <a:rPr lang="en-US" b="1" dirty="0" smtClean="0">
                <a:latin typeface="+mj-lt"/>
                <a:sym typeface="Symbol"/>
              </a:rPr>
              <a:t>Robot is standing </a:t>
            </a:r>
            <a:r>
              <a:rPr lang="en-US" b="1" dirty="0">
                <a:latin typeface="+mj-lt"/>
                <a:sym typeface="Symbol"/>
              </a:rPr>
              <a:t>at a distance </a:t>
            </a:r>
            <a:r>
              <a:rPr lang="en-US" b="1" dirty="0" smtClean="0">
                <a:latin typeface="+mj-lt"/>
                <a:sym typeface="Symbol"/>
              </a:rPr>
              <a:t>8 </a:t>
            </a:r>
            <a:r>
              <a:rPr lang="en-US" b="1" dirty="0">
                <a:latin typeface="+mj-lt"/>
                <a:sym typeface="Symbol"/>
              </a:rPr>
              <a:t>m away from a plane mirror </a:t>
            </a:r>
            <a:endParaRPr lang="en-US" dirty="0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1098" y="685596"/>
            <a:ext cx="6277326" cy="408623"/>
          </a:xfrm>
          <a:prstGeom prst="roundRect">
            <a:avLst/>
          </a:prstGeom>
          <a:solidFill>
            <a:srgbClr val="FF99FF"/>
          </a:solidFill>
          <a:ln>
            <a:solidFill>
              <a:srgbClr val="000000">
                <a:alpha val="74902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  <a:sym typeface="Symbol"/>
              </a:rPr>
              <a:t>At what distance from him will his image be formed ?</a:t>
            </a:r>
            <a:endParaRPr lang="en-US" dirty="0"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1600200" y="2755017"/>
            <a:ext cx="3048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673600" y="2749550"/>
            <a:ext cx="3048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124200" y="2266950"/>
            <a:ext cx="578838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ym typeface="Symbol"/>
              </a:rPr>
              <a:t>8 m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197600" y="2266950"/>
            <a:ext cx="578838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ym typeface="Symbol"/>
              </a:rPr>
              <a:t>8 m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1445635" y="3949700"/>
            <a:ext cx="6377565" cy="0"/>
          </a:xfrm>
          <a:prstGeom prst="line">
            <a:avLst/>
          </a:prstGeom>
          <a:ln w="38100">
            <a:solidFill>
              <a:srgbClr val="0000FF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293845" y="4069318"/>
            <a:ext cx="697404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ym typeface="Symbol"/>
              </a:rPr>
              <a:t>16 </a:t>
            </a:r>
            <a:r>
              <a:rPr lang="en-US" b="1" dirty="0">
                <a:sym typeface="Symbol"/>
              </a:rPr>
              <a:t>m</a:t>
            </a:r>
            <a:endParaRPr lang="en-US" dirty="0"/>
          </a:p>
        </p:txBody>
      </p:sp>
      <p:grpSp>
        <p:nvGrpSpPr>
          <p:cNvPr id="2" name="Group 33"/>
          <p:cNvGrpSpPr/>
          <p:nvPr/>
        </p:nvGrpSpPr>
        <p:grpSpPr>
          <a:xfrm>
            <a:off x="4648200" y="1401534"/>
            <a:ext cx="348570" cy="2510918"/>
            <a:chOff x="3123406" y="2010102"/>
            <a:chExt cx="161873" cy="2709654"/>
          </a:xfrm>
        </p:grpSpPr>
        <p:cxnSp>
          <p:nvCxnSpPr>
            <p:cNvPr id="3" name="Straight Connector 2"/>
            <p:cNvCxnSpPr/>
            <p:nvPr/>
          </p:nvCxnSpPr>
          <p:spPr>
            <a:xfrm rot="5400000">
              <a:off x="1790700" y="3342808"/>
              <a:ext cx="26670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4" name="Group 32"/>
            <p:cNvGrpSpPr/>
            <p:nvPr/>
          </p:nvGrpSpPr>
          <p:grpSpPr>
            <a:xfrm>
              <a:off x="3125423" y="2167867"/>
              <a:ext cx="159856" cy="2551889"/>
              <a:chOff x="3125423" y="2167867"/>
              <a:chExt cx="159856" cy="2551889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16200000" flipH="1">
                <a:off x="3087323" y="241932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6" name="Straight Connector 5"/>
              <p:cNvCxnSpPr/>
              <p:nvPr/>
            </p:nvCxnSpPr>
            <p:spPr>
              <a:xfrm rot="16200000" flipH="1">
                <a:off x="3087323" y="2205967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3093483" y="2846371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8" name="Straight Connector 7"/>
              <p:cNvCxnSpPr/>
              <p:nvPr/>
            </p:nvCxnSpPr>
            <p:spPr>
              <a:xfrm rot="16200000" flipH="1">
                <a:off x="3093483" y="263301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9" name="Straight Connector 8"/>
              <p:cNvCxnSpPr/>
              <p:nvPr/>
            </p:nvCxnSpPr>
            <p:spPr>
              <a:xfrm rot="16200000" flipH="1">
                <a:off x="3088619" y="3280210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0" name="Straight Connector 9"/>
              <p:cNvCxnSpPr/>
              <p:nvPr/>
            </p:nvCxnSpPr>
            <p:spPr>
              <a:xfrm rot="16200000" flipH="1">
                <a:off x="3088619" y="306685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1" name="Straight Connector 10"/>
              <p:cNvCxnSpPr/>
              <p:nvPr/>
            </p:nvCxnSpPr>
            <p:spPr>
              <a:xfrm rot="16200000" flipH="1">
                <a:off x="3094779" y="370725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2" name="Straight Connector 11"/>
              <p:cNvCxnSpPr/>
              <p:nvPr/>
            </p:nvCxnSpPr>
            <p:spPr>
              <a:xfrm rot="16200000" flipH="1">
                <a:off x="3094779" y="349389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3" name="Straight Connector 12"/>
              <p:cNvCxnSpPr/>
              <p:nvPr/>
            </p:nvCxnSpPr>
            <p:spPr>
              <a:xfrm rot="16200000" flipH="1">
                <a:off x="3088619" y="410221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4" name="Straight Connector 13"/>
              <p:cNvCxnSpPr/>
              <p:nvPr/>
            </p:nvCxnSpPr>
            <p:spPr>
              <a:xfrm rot="16200000" flipH="1">
                <a:off x="3088619" y="3888853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094779" y="4529256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" name="Straight Connector 15"/>
              <p:cNvCxnSpPr/>
              <p:nvPr/>
            </p:nvCxnSpPr>
            <p:spPr>
              <a:xfrm rot="16200000" flipH="1">
                <a:off x="3094779" y="431590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sp>
        <p:nvSpPr>
          <p:cNvPr id="30" name="Rounded Rectangle 29"/>
          <p:cNvSpPr/>
          <p:nvPr/>
        </p:nvSpPr>
        <p:spPr>
          <a:xfrm>
            <a:off x="511098" y="1096327"/>
            <a:ext cx="6277326" cy="408623"/>
          </a:xfrm>
          <a:prstGeom prst="roundRect">
            <a:avLst/>
          </a:prstGeom>
          <a:solidFill>
            <a:srgbClr val="CCFF66"/>
          </a:solidFill>
          <a:ln>
            <a:solidFill>
              <a:srgbClr val="000000">
                <a:alpha val="74902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sym typeface="Symbol"/>
              </a:rPr>
              <a:t>I</a:t>
            </a:r>
            <a:r>
              <a:rPr lang="en-US" b="1" dirty="0" smtClean="0">
                <a:latin typeface="+mj-lt"/>
                <a:sym typeface="Symbol"/>
              </a:rPr>
              <a:t>mage is formed </a:t>
            </a:r>
            <a:r>
              <a:rPr lang="en-US" b="1" dirty="0">
                <a:latin typeface="+mj-lt"/>
                <a:sym typeface="Symbol"/>
              </a:rPr>
              <a:t> </a:t>
            </a:r>
            <a:r>
              <a:rPr lang="en-US" b="1" dirty="0" smtClean="0">
                <a:latin typeface="+mj-lt"/>
                <a:sym typeface="Symbol"/>
              </a:rPr>
              <a:t>at a distance of 16 m from him.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62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28" grpId="0" animBg="1"/>
      <p:bldP spid="36" grpId="0" animBg="1"/>
      <p:bldP spid="38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D:\MJ\Pooja mam (physics)\Pooja mam\1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0"/>
          <a:stretch/>
        </p:blipFill>
        <p:spPr bwMode="auto">
          <a:xfrm>
            <a:off x="-28575" y="-57150"/>
            <a:ext cx="924552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33"/>
          <p:cNvGrpSpPr/>
          <p:nvPr/>
        </p:nvGrpSpPr>
        <p:grpSpPr>
          <a:xfrm>
            <a:off x="4648200" y="1401534"/>
            <a:ext cx="348570" cy="2510918"/>
            <a:chOff x="3123406" y="2010102"/>
            <a:chExt cx="161873" cy="2709654"/>
          </a:xfrm>
        </p:grpSpPr>
        <p:cxnSp>
          <p:nvCxnSpPr>
            <p:cNvPr id="3" name="Straight Connector 2"/>
            <p:cNvCxnSpPr/>
            <p:nvPr/>
          </p:nvCxnSpPr>
          <p:spPr>
            <a:xfrm rot="5400000">
              <a:off x="1790700" y="3342808"/>
              <a:ext cx="2667000" cy="1588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4" name="Group 32"/>
            <p:cNvGrpSpPr/>
            <p:nvPr/>
          </p:nvGrpSpPr>
          <p:grpSpPr>
            <a:xfrm>
              <a:off x="3125423" y="2167867"/>
              <a:ext cx="159856" cy="2551889"/>
              <a:chOff x="3125423" y="2167867"/>
              <a:chExt cx="159856" cy="2551889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16200000" flipH="1">
                <a:off x="3087323" y="241932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6" name="Straight Connector 5"/>
              <p:cNvCxnSpPr/>
              <p:nvPr/>
            </p:nvCxnSpPr>
            <p:spPr>
              <a:xfrm rot="16200000" flipH="1">
                <a:off x="3087323" y="2205967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3093483" y="2846371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8" name="Straight Connector 7"/>
              <p:cNvCxnSpPr/>
              <p:nvPr/>
            </p:nvCxnSpPr>
            <p:spPr>
              <a:xfrm rot="16200000" flipH="1">
                <a:off x="3093483" y="263301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9" name="Straight Connector 8"/>
              <p:cNvCxnSpPr/>
              <p:nvPr/>
            </p:nvCxnSpPr>
            <p:spPr>
              <a:xfrm rot="16200000" flipH="1">
                <a:off x="3088619" y="3280210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0" name="Straight Connector 9"/>
              <p:cNvCxnSpPr/>
              <p:nvPr/>
            </p:nvCxnSpPr>
            <p:spPr>
              <a:xfrm rot="16200000" flipH="1">
                <a:off x="3088619" y="306685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1" name="Straight Connector 10"/>
              <p:cNvCxnSpPr/>
              <p:nvPr/>
            </p:nvCxnSpPr>
            <p:spPr>
              <a:xfrm rot="16200000" flipH="1">
                <a:off x="3094779" y="370725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2" name="Straight Connector 11"/>
              <p:cNvCxnSpPr/>
              <p:nvPr/>
            </p:nvCxnSpPr>
            <p:spPr>
              <a:xfrm rot="16200000" flipH="1">
                <a:off x="3094779" y="3493899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3" name="Straight Connector 12"/>
              <p:cNvCxnSpPr/>
              <p:nvPr/>
            </p:nvCxnSpPr>
            <p:spPr>
              <a:xfrm rot="16200000" flipH="1">
                <a:off x="3088619" y="4102214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4" name="Straight Connector 13"/>
              <p:cNvCxnSpPr/>
              <p:nvPr/>
            </p:nvCxnSpPr>
            <p:spPr>
              <a:xfrm rot="16200000" flipH="1">
                <a:off x="3088619" y="3888853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" name="Straight Connector 14"/>
              <p:cNvCxnSpPr/>
              <p:nvPr/>
            </p:nvCxnSpPr>
            <p:spPr>
              <a:xfrm rot="16200000" flipH="1">
                <a:off x="3094779" y="4529256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" name="Straight Connector 15"/>
              <p:cNvCxnSpPr/>
              <p:nvPr/>
            </p:nvCxnSpPr>
            <p:spPr>
              <a:xfrm rot="16200000" flipH="1">
                <a:off x="3094779" y="4315902"/>
                <a:ext cx="228600" cy="15240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pic>
        <p:nvPicPr>
          <p:cNvPr id="1027" name="Picture 3" descr="D:\MJ\Pooja mam (physics)\Pooja mam\Light – Reflection and Refraction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891196"/>
            <a:ext cx="1670750" cy="19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MJ\Pooja mam (physics)\Pooja mam\Light – Reflection and Refraction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60" y="1780109"/>
            <a:ext cx="1710740" cy="21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D:\MJ\Pooja mam (physics)\Pooja mam\Light – Reflection and Refraction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0972" y="1891196"/>
            <a:ext cx="1670750" cy="19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:\MJ\Pooja mam (physics)\Pooja mam\Light – Reflection and Refraction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8680" y="1780109"/>
            <a:ext cx="1710740" cy="215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508803" y="274864"/>
            <a:ext cx="6277326" cy="408623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sym typeface="Symbol"/>
              </a:rPr>
              <a:t>Now if he moves a distance 2 m  towards the mirror then,</a:t>
            </a:r>
            <a:endParaRPr lang="en-US" b="1" dirty="0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8803" y="685596"/>
            <a:ext cx="6277326" cy="408623"/>
          </a:xfrm>
          <a:prstGeom prst="roundRect">
            <a:avLst/>
          </a:prstGeom>
          <a:solidFill>
            <a:srgbClr val="FF99FF"/>
          </a:solidFill>
          <a:ln>
            <a:solidFill>
              <a:srgbClr val="000000">
                <a:alpha val="74902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sym typeface="Symbol"/>
              </a:rPr>
              <a:t>At what distance  will his image be formed ?</a:t>
            </a:r>
            <a:endParaRPr lang="en-US" b="1" dirty="0">
              <a:latin typeface="+mj-lt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08803" y="1096327"/>
            <a:ext cx="6277326" cy="408623"/>
          </a:xfrm>
          <a:prstGeom prst="roundRect">
            <a:avLst/>
          </a:prstGeom>
          <a:solidFill>
            <a:srgbClr val="CCFF66"/>
          </a:solidFill>
          <a:ln>
            <a:solidFill>
              <a:srgbClr val="000000">
                <a:alpha val="74902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  <a:sym typeface="Symbol"/>
              </a:rPr>
              <a:t>Image is formed  at a distance of 6 </a:t>
            </a:r>
            <a:r>
              <a:rPr lang="en-US" b="1" dirty="0" smtClean="0">
                <a:latin typeface="+mj-lt"/>
                <a:sym typeface="Symbol"/>
              </a:rPr>
              <a:t>m from the mirror.</a:t>
            </a:r>
            <a:endParaRPr lang="en-US" b="1" dirty="0">
              <a:latin typeface="+mj-lt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741844" y="2140593"/>
            <a:ext cx="1905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671124" y="2140593"/>
            <a:ext cx="1901952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307362" y="2266950"/>
            <a:ext cx="578838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ym typeface="Symbol"/>
              </a:rPr>
              <a:t>6</a:t>
            </a:r>
            <a:r>
              <a:rPr lang="en-US" b="1" dirty="0" smtClean="0">
                <a:sym typeface="Symbol"/>
              </a:rPr>
              <a:t> </a:t>
            </a:r>
            <a:r>
              <a:rPr lang="en-US" b="1" dirty="0">
                <a:sym typeface="Symbol"/>
              </a:rPr>
              <a:t>m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486400" y="2266950"/>
            <a:ext cx="578838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ym typeface="Symbol"/>
              </a:rPr>
              <a:t>6</a:t>
            </a:r>
            <a:r>
              <a:rPr lang="en-US" b="1" dirty="0" smtClean="0">
                <a:sym typeface="Symbol"/>
              </a:rPr>
              <a:t> </a:t>
            </a:r>
            <a:r>
              <a:rPr lang="en-US" b="1" dirty="0">
                <a:sym typeface="Symbol"/>
              </a:rPr>
              <a:t>m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2720481" y="3949700"/>
            <a:ext cx="3858117" cy="1116"/>
          </a:xfrm>
          <a:prstGeom prst="line">
            <a:avLst/>
          </a:prstGeom>
          <a:ln w="38100">
            <a:solidFill>
              <a:srgbClr val="0000FF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293845" y="4069318"/>
            <a:ext cx="697404" cy="408623"/>
          </a:xfrm>
          <a:prstGeom prst="round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ym typeface="Symbol"/>
              </a:rPr>
              <a:t>12 </a:t>
            </a:r>
            <a:r>
              <a:rPr lang="en-US" b="1" dirty="0">
                <a:sym typeface="Symbol"/>
              </a:rPr>
              <a:t>m</a:t>
            </a:r>
            <a:endParaRPr lang="en-US" dirty="0"/>
          </a:p>
        </p:txBody>
      </p:sp>
      <p:pic>
        <p:nvPicPr>
          <p:cNvPr id="32" name="Picture 5" descr="D:\MJ\Pooja mam (physics)\Pooja mam\Light – Reflection and Refraction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97905"/>
            <a:ext cx="1519671" cy="20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D:\MJ\Pooja mam (physics)\Pooja mam\Light – Reflection and Refraction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0929" y="1929031"/>
            <a:ext cx="1519671" cy="202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  <p:bldP spid="30" grpId="0" animBg="1"/>
      <p:bldP spid="28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10800000">
            <a:off x="3456201" y="1772052"/>
            <a:ext cx="1902031" cy="211644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0800000">
            <a:off x="3684801" y="1764775"/>
            <a:ext cx="1902031" cy="2174669"/>
          </a:xfrm>
          <a:prstGeom prst="ellipse">
            <a:avLst/>
          </a:prstGeom>
          <a:solidFill>
            <a:srgbClr val="3CCBE8"/>
          </a:solidFill>
          <a:ln>
            <a:solidFill>
              <a:srgbClr val="00B0F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52851" y="1786335"/>
            <a:ext cx="1902031" cy="211644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104165" y="1786337"/>
            <a:ext cx="1902031" cy="21164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35376" y="1758725"/>
            <a:ext cx="1902031" cy="2174672"/>
          </a:xfrm>
          <a:prstGeom prst="ellipse">
            <a:avLst/>
          </a:prstGeom>
          <a:solidFill>
            <a:srgbClr val="3CCBE8"/>
          </a:solidFill>
          <a:ln>
            <a:solidFill>
              <a:srgbClr val="00B0F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0800000">
            <a:off x="519365" y="1741881"/>
            <a:ext cx="1902031" cy="217398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4011910"/>
            <a:ext cx="20955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REFLECTING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252043" y="1725510"/>
            <a:ext cx="2743199" cy="2217716"/>
          </a:xfrm>
          <a:prstGeom prst="ellipse">
            <a:avLst/>
          </a:prstGeom>
          <a:solidFill>
            <a:srgbClr val="3CCBE8"/>
          </a:solidFill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60616" y="123478"/>
            <a:ext cx="4297138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Tw Cen MT" panose="020B0602020104020603" pitchFamily="34" charset="0"/>
              </a:rPr>
              <a:t>SPHERICAL MIRRORS</a:t>
            </a:r>
            <a:endParaRPr lang="en-US" sz="36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pic>
        <p:nvPicPr>
          <p:cNvPr id="21" name="Picture 3" descr="C:\Documents and Settings\user\Desktop\Pictur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9256" y="406003"/>
            <a:ext cx="1852612" cy="1468041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006208" y="1001078"/>
            <a:ext cx="2095500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Concave Mirror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7534" y="1011995"/>
            <a:ext cx="2095500" cy="46166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Convex Mirror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981326" y="811530"/>
            <a:ext cx="3057525" cy="283845"/>
          </a:xfrm>
          <a:custGeom>
            <a:avLst/>
            <a:gdLst>
              <a:gd name="connsiteX0" fmla="*/ 0 w 3057525"/>
              <a:gd name="connsiteY0" fmla="*/ 190500 h 190500"/>
              <a:gd name="connsiteX1" fmla="*/ 0 w 3057525"/>
              <a:gd name="connsiteY1" fmla="*/ 0 h 190500"/>
              <a:gd name="connsiteX2" fmla="*/ 3057525 w 3057525"/>
              <a:gd name="connsiteY2" fmla="*/ 0 h 190500"/>
              <a:gd name="connsiteX3" fmla="*/ 3057525 w 3057525"/>
              <a:gd name="connsiteY3" fmla="*/ 180975 h 190500"/>
              <a:gd name="connsiteX4" fmla="*/ 3057525 w 3057525"/>
              <a:gd name="connsiteY4" fmla="*/ 180975 h 190500"/>
              <a:gd name="connsiteX5" fmla="*/ 3057525 w 3057525"/>
              <a:gd name="connsiteY5" fmla="*/ 180975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7525" h="190500">
                <a:moveTo>
                  <a:pt x="0" y="190500"/>
                </a:moveTo>
                <a:lnTo>
                  <a:pt x="0" y="0"/>
                </a:lnTo>
                <a:lnTo>
                  <a:pt x="3057525" y="0"/>
                </a:lnTo>
                <a:lnTo>
                  <a:pt x="3057525" y="180975"/>
                </a:lnTo>
                <a:lnTo>
                  <a:pt x="3057525" y="180975"/>
                </a:lnTo>
                <a:lnTo>
                  <a:pt x="3057525" y="180975"/>
                </a:lnTo>
              </a:path>
            </a:pathLst>
          </a:cu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Down Arrow 34"/>
          <p:cNvSpPr/>
          <p:nvPr/>
        </p:nvSpPr>
        <p:spPr>
          <a:xfrm>
            <a:off x="615650" y="3572411"/>
            <a:ext cx="173942" cy="330371"/>
          </a:xfrm>
          <a:prstGeom prst="downArrow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943601" y="1701800"/>
            <a:ext cx="1981200" cy="2209799"/>
          </a:xfrm>
          <a:prstGeom prst="ellipse">
            <a:avLst/>
          </a:prstGeom>
          <a:gradFill>
            <a:gsLst>
              <a:gs pos="82000">
                <a:srgbClr val="BABABA"/>
              </a:gs>
              <a:gs pos="0">
                <a:schemeClr val="bg1">
                  <a:lumMod val="50000"/>
                </a:schemeClr>
              </a:gs>
              <a:gs pos="50000">
                <a:schemeClr val="bg1"/>
              </a:gs>
            </a:gsLst>
            <a:lin ang="5400000" scaled="0"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68144" y="4002618"/>
            <a:ext cx="19050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68313" indent="-468313"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REFLECTING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6729731" y="3572411"/>
            <a:ext cx="146525" cy="332283"/>
          </a:xfrm>
          <a:prstGeom prst="downArrow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36096" y="3927940"/>
            <a:ext cx="278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13" indent="-468313" 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CONCAVE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3849" y="3897162"/>
            <a:ext cx="3068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13" indent="-468313"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CONVEX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4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4.07407E-6 L 0.25694 4.07407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2.59259E-6 L 0.25694 2.59259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24 L 0.01927 0.01412 L 0.03698 0.03635 L 0.05295 0.06922 L 0.06198 0.097 L 0.0658 0.12662 L 0.07066 0.1676 L 0.06875 0.21297 L 0.06198 0.25487 L 0.05538 0.28287 L 0.04497 0.31737 L 0.03212 0.34561 L 0.01632 0.37037 L -0.00226 0.39167 L -0.03108 0.40811 " pathEditMode="relative" rAng="400793" ptsTypes="AAAAAAAAAAAAAAA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21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34618 -0.0027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-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L -0.34028 -0.0018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764 9.24855E-7 C -0.58872 0.00416 -0.57049 0.01017 -0.57049 0.02243 C -0.57049 0.03676 -0.58872 0.04139 -0.60764 0.04578 C -0.62848 0.05202 -0.68733 0.05826 -0.68733 0.07376 C -0.68733 0.08786 -0.62848 0.09087 -0.60764 0.09665 C -0.58872 0.09988 -0.52396 0.10289 -0.52396 0.11676 C -0.52396 0.12925 -0.58872 0.13826 -0.60764 0.14358 C -0.62848 0.14774 -0.70816 0.15676 -0.70816 0.17063 C -0.70816 0.18474 -0.60764 0.1926 -0.60764 0.19283 C -0.58872 0.19722 -0.51355 0.20393 -0.51355 0.21757 C -0.51355 0.23168 -0.58872 0.23422 -0.60764 0.23884 C -0.62848 0.24509 -0.70608 0.24763 -0.70608 0.26335 C -0.70608 0.27722 -0.62848 0.28347 -0.60764 0.28832 C -0.58872 0.29433 -0.529 0.30312 -0.529 0.31722 C -0.529 0.32948 -0.58872 0.33133 -0.60764 0.33618 C -0.62848 0.34058 -0.66337 0.34751 -0.66337 0.36162 C -0.66337 0.37549 -0.63108 0.38497 -0.61025 0.39121 " pathEditMode="relative" rAng="0" ptsTypes="fffffffffffffffff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196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9" grpId="0" animBg="1"/>
      <p:bldP spid="9" grpId="1" animBg="1"/>
      <p:bldP spid="14" grpId="0"/>
      <p:bldP spid="14" grpId="1"/>
      <p:bldP spid="17" grpId="0" animBg="1"/>
      <p:bldP spid="20" grpId="0"/>
      <p:bldP spid="22" grpId="0"/>
      <p:bldP spid="23" grpId="0"/>
      <p:bldP spid="24" grpId="0" animBg="1"/>
      <p:bldP spid="35" grpId="0" animBg="1"/>
      <p:bldP spid="35" grpId="1" animBg="1"/>
      <p:bldP spid="34" grpId="0" animBg="1"/>
      <p:bldP spid="34" grpId="1" animBg="1"/>
      <p:bldP spid="11" grpId="0"/>
      <p:bldP spid="37" grpId="0" animBg="1"/>
      <p:bldP spid="37" grpId="1" animBg="1"/>
      <p:bldP spid="12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fc1f42a5c64695b4d8af33a0a8ed3956cea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18291</TotalTime>
  <Words>684</Words>
  <Application>Microsoft Office PowerPoint</Application>
  <PresentationFormat>On-screen Show (16:9)</PresentationFormat>
  <Paragraphs>162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Agency FB</vt:lpstr>
      <vt:lpstr>Aharoni</vt:lpstr>
      <vt:lpstr>Arial</vt:lpstr>
      <vt:lpstr>Arial Black</vt:lpstr>
      <vt:lpstr>Berlin Sans FB Demi</vt:lpstr>
      <vt:lpstr>Book Antiqua</vt:lpstr>
      <vt:lpstr>Bookman Old Style</vt:lpstr>
      <vt:lpstr>Calibri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Ink-Sch-08</dc:creator>
  <cp:lastModifiedBy>T.S BORA</cp:lastModifiedBy>
  <cp:revision>2771</cp:revision>
  <dcterms:created xsi:type="dcterms:W3CDTF">2006-08-16T00:00:00Z</dcterms:created>
  <dcterms:modified xsi:type="dcterms:W3CDTF">2022-04-25T02:39:08Z</dcterms:modified>
</cp:coreProperties>
</file>